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5"/>
  </p:notesMasterIdLst>
  <p:handoutMasterIdLst>
    <p:handoutMasterId r:id="rId36"/>
  </p:handoutMasterIdLst>
  <p:sldIdLst>
    <p:sldId id="256" r:id="rId4"/>
    <p:sldId id="291" r:id="rId5"/>
    <p:sldId id="314" r:id="rId6"/>
    <p:sldId id="284" r:id="rId7"/>
    <p:sldId id="285" r:id="rId8"/>
    <p:sldId id="286" r:id="rId9"/>
    <p:sldId id="309" r:id="rId10"/>
    <p:sldId id="320" r:id="rId11"/>
    <p:sldId id="307" r:id="rId12"/>
    <p:sldId id="308" r:id="rId13"/>
    <p:sldId id="319" r:id="rId14"/>
    <p:sldId id="316" r:id="rId15"/>
    <p:sldId id="289" r:id="rId16"/>
    <p:sldId id="292" r:id="rId17"/>
    <p:sldId id="317" r:id="rId18"/>
    <p:sldId id="288" r:id="rId19"/>
    <p:sldId id="302" r:id="rId20"/>
    <p:sldId id="290" r:id="rId21"/>
    <p:sldId id="301" r:id="rId22"/>
    <p:sldId id="312" r:id="rId23"/>
    <p:sldId id="305" r:id="rId24"/>
    <p:sldId id="293" r:id="rId25"/>
    <p:sldId id="299" r:id="rId26"/>
    <p:sldId id="300" r:id="rId27"/>
    <p:sldId id="322" r:id="rId28"/>
    <p:sldId id="306" r:id="rId29"/>
    <p:sldId id="303" r:id="rId30"/>
    <p:sldId id="304" r:id="rId31"/>
    <p:sldId id="323" r:id="rId32"/>
    <p:sldId id="310" r:id="rId33"/>
    <p:sldId id="311" r:id="rId34"/>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83064A-B6DC-49E4-B83A-6FA9C86FBE87}" v="2" dt="2022-10-13T07:46:58.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esja Pijlman" userId="4a96e0a4-784d-4a2f-83df-77b11712ba1e" providerId="ADAL" clId="{9883064A-B6DC-49E4-B83A-6FA9C86FBE87}"/>
    <pc:docChg chg="custSel modSld">
      <pc:chgData name="Soesja Pijlman" userId="4a96e0a4-784d-4a2f-83df-77b11712ba1e" providerId="ADAL" clId="{9883064A-B6DC-49E4-B83A-6FA9C86FBE87}" dt="2022-10-13T07:57:13.038" v="1290" actId="20577"/>
      <pc:docMkLst>
        <pc:docMk/>
      </pc:docMkLst>
      <pc:sldChg chg="modNotesTx">
        <pc:chgData name="Soesja Pijlman" userId="4a96e0a4-784d-4a2f-83df-77b11712ba1e" providerId="ADAL" clId="{9883064A-B6DC-49E4-B83A-6FA9C86FBE87}" dt="2022-10-13T07:40:37.533" v="9" actId="20577"/>
        <pc:sldMkLst>
          <pc:docMk/>
          <pc:sldMk cId="4139380841" sldId="285"/>
        </pc:sldMkLst>
      </pc:sldChg>
      <pc:sldChg chg="modNotesTx">
        <pc:chgData name="Soesja Pijlman" userId="4a96e0a4-784d-4a2f-83df-77b11712ba1e" providerId="ADAL" clId="{9883064A-B6DC-49E4-B83A-6FA9C86FBE87}" dt="2022-10-13T07:57:13.038" v="1290" actId="20577"/>
        <pc:sldMkLst>
          <pc:docMk/>
          <pc:sldMk cId="1064587090" sldId="292"/>
        </pc:sldMkLst>
      </pc:sldChg>
      <pc:sldChg chg="modNotesTx">
        <pc:chgData name="Soesja Pijlman" userId="4a96e0a4-784d-4a2f-83df-77b11712ba1e" providerId="ADAL" clId="{9883064A-B6DC-49E4-B83A-6FA9C86FBE87}" dt="2022-10-13T07:49:13.704" v="632" actId="20577"/>
        <pc:sldMkLst>
          <pc:docMk/>
          <pc:sldMk cId="325236679" sldId="293"/>
        </pc:sldMkLst>
      </pc:sldChg>
      <pc:sldChg chg="modNotesTx">
        <pc:chgData name="Soesja Pijlman" userId="4a96e0a4-784d-4a2f-83df-77b11712ba1e" providerId="ADAL" clId="{9883064A-B6DC-49E4-B83A-6FA9C86FBE87}" dt="2022-10-13T07:48:48.526" v="607" actId="313"/>
        <pc:sldMkLst>
          <pc:docMk/>
          <pc:sldMk cId="2821161953" sldId="299"/>
        </pc:sldMkLst>
      </pc:sldChg>
      <pc:sldChg chg="modNotesTx">
        <pc:chgData name="Soesja Pijlman" userId="4a96e0a4-784d-4a2f-83df-77b11712ba1e" providerId="ADAL" clId="{9883064A-B6DC-49E4-B83A-6FA9C86FBE87}" dt="2022-10-13T07:46:49.385" v="497" actId="20577"/>
        <pc:sldMkLst>
          <pc:docMk/>
          <pc:sldMk cId="2120332190" sldId="301"/>
        </pc:sldMkLst>
      </pc:sldChg>
      <pc:sldChg chg="modNotesTx">
        <pc:chgData name="Soesja Pijlman" userId="4a96e0a4-784d-4a2f-83df-77b11712ba1e" providerId="ADAL" clId="{9883064A-B6DC-49E4-B83A-6FA9C86FBE87}" dt="2022-10-13T07:52:15.965" v="1065" actId="20577"/>
        <pc:sldMkLst>
          <pc:docMk/>
          <pc:sldMk cId="2044236077" sldId="304"/>
        </pc:sldMkLst>
      </pc:sldChg>
      <pc:sldChg chg="modNotesTx">
        <pc:chgData name="Soesja Pijlman" userId="4a96e0a4-784d-4a2f-83df-77b11712ba1e" providerId="ADAL" clId="{9883064A-B6DC-49E4-B83A-6FA9C86FBE87}" dt="2022-10-13T07:50:57.860" v="791" actId="20577"/>
        <pc:sldMkLst>
          <pc:docMk/>
          <pc:sldMk cId="4116441939" sldId="306"/>
        </pc:sldMkLst>
      </pc:sldChg>
      <pc:sldChg chg="modNotesTx">
        <pc:chgData name="Soesja Pijlman" userId="4a96e0a4-784d-4a2f-83df-77b11712ba1e" providerId="ADAL" clId="{9883064A-B6DC-49E4-B83A-6FA9C86FBE87}" dt="2022-10-13T07:42:24.665" v="18" actId="20577"/>
        <pc:sldMkLst>
          <pc:docMk/>
          <pc:sldMk cId="3654178415" sldId="308"/>
        </pc:sldMkLst>
      </pc:sldChg>
      <pc:sldChg chg="modSp mod">
        <pc:chgData name="Soesja Pijlman" userId="4a96e0a4-784d-4a2f-83df-77b11712ba1e" providerId="ADAL" clId="{9883064A-B6DC-49E4-B83A-6FA9C86FBE87}" dt="2022-10-13T07:56:04.933" v="1234" actId="20577"/>
        <pc:sldMkLst>
          <pc:docMk/>
          <pc:sldMk cId="3210778183" sldId="310"/>
        </pc:sldMkLst>
        <pc:spChg chg="mod">
          <ac:chgData name="Soesja Pijlman" userId="4a96e0a4-784d-4a2f-83df-77b11712ba1e" providerId="ADAL" clId="{9883064A-B6DC-49E4-B83A-6FA9C86FBE87}" dt="2022-10-13T07:56:04.933" v="1234" actId="20577"/>
          <ac:spMkLst>
            <pc:docMk/>
            <pc:sldMk cId="3210778183" sldId="310"/>
            <ac:spMk id="3" creationId="{00000000-0000-0000-0000-000000000000}"/>
          </ac:spMkLst>
        </pc:spChg>
      </pc:sldChg>
      <pc:sldChg chg="modNotesTx">
        <pc:chgData name="Soesja Pijlman" userId="4a96e0a4-784d-4a2f-83df-77b11712ba1e" providerId="ADAL" clId="{9883064A-B6DC-49E4-B83A-6FA9C86FBE87}" dt="2022-10-13T07:53:17.494" v="1102" actId="20577"/>
        <pc:sldMkLst>
          <pc:docMk/>
          <pc:sldMk cId="3914520402" sldId="31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E93CF8BB-36EA-4834-B259-224F40FEE4DD}" type="datetimeFigureOut">
              <a:rPr lang="en-US" smtClean="0"/>
              <a:t>10/13/2022</a:t>
            </a:fld>
            <a:endParaRPr lang="en-US"/>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813FFD15-6865-4E6F-B2DA-D5FD5F79A3B5}" type="slidenum">
              <a:rPr lang="en-US" smtClean="0"/>
              <a:t>‹nr.›</a:t>
            </a:fld>
            <a:endParaRPr lang="en-US"/>
          </a:p>
        </p:txBody>
      </p:sp>
    </p:spTree>
    <p:extLst>
      <p:ext uri="{BB962C8B-B14F-4D97-AF65-F5344CB8AC3E}">
        <p14:creationId xmlns:p14="http://schemas.microsoft.com/office/powerpoint/2010/main" val="3975637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2766D060-4029-4C3D-945B-4332E24EEBE0}" type="datetimeFigureOut">
              <a:rPr lang="nl-NL" smtClean="0"/>
              <a:t>13-10-2022</a:t>
            </a:fld>
            <a:endParaRPr lang="nl-NL"/>
          </a:p>
        </p:txBody>
      </p:sp>
      <p:sp>
        <p:nvSpPr>
          <p:cNvPr id="4" name="Tijdelijke aanduiding voor dia-afbeelding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F5A6C4C2-4A53-466F-A0AF-C29DAB05F4B1}" type="slidenum">
              <a:rPr lang="nl-NL" smtClean="0"/>
              <a:t>‹nr.›</a:t>
            </a:fld>
            <a:endParaRPr lang="nl-NL"/>
          </a:p>
        </p:txBody>
      </p:sp>
    </p:spTree>
    <p:extLst>
      <p:ext uri="{BB962C8B-B14F-4D97-AF65-F5344CB8AC3E}">
        <p14:creationId xmlns:p14="http://schemas.microsoft.com/office/powerpoint/2010/main" val="52679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nl.wikipedia.org/w/index.php?title=Veldtheorie_(psychologie)&amp;action=edit&amp;redlink=1" TargetMode="External"/><Relationship Id="rId13" Type="http://schemas.openxmlformats.org/officeDocument/2006/relationships/hyperlink" Target="https://nl.wikipedia.org/w/index.php?title=Cultureel_veld&amp;action=edit&amp;redlink=1" TargetMode="External"/><Relationship Id="rId3" Type="http://schemas.openxmlformats.org/officeDocument/2006/relationships/hyperlink" Target="https://nl.wikipedia.org/wiki/Oudgriekse" TargetMode="External"/><Relationship Id="rId7" Type="http://schemas.openxmlformats.org/officeDocument/2006/relationships/hyperlink" Target="https://nl.wikipedia.org/wiki/Hypothese" TargetMode="External"/><Relationship Id="rId12" Type="http://schemas.openxmlformats.org/officeDocument/2006/relationships/hyperlink" Target="https://nl.wikipedia.org/w/index.php?title=Sociaal_veld&amp;action=edit&amp;redlink=1"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nl.wikipedia.org/wiki/Morfische_resonantie" TargetMode="External"/><Relationship Id="rId11" Type="http://schemas.openxmlformats.org/officeDocument/2006/relationships/hyperlink" Target="https://nl.wikipedia.org/w/index.php?title=Gedragsveld&amp;action=edit&amp;redlink=1" TargetMode="External"/><Relationship Id="rId5" Type="http://schemas.openxmlformats.org/officeDocument/2006/relationships/hyperlink" Target="https://nl.wikipedia.org/wiki/Rupert_Sheldrake" TargetMode="External"/><Relationship Id="rId10" Type="http://schemas.openxmlformats.org/officeDocument/2006/relationships/hyperlink" Target="https://nl.wikipedia.org/wiki/Morfogenetisch_veld" TargetMode="External"/><Relationship Id="rId4" Type="http://schemas.openxmlformats.org/officeDocument/2006/relationships/hyperlink" Target="https://nl.wikipedia.org/wiki/Verenigd_Koninkrijk" TargetMode="External"/><Relationship Id="rId9" Type="http://schemas.openxmlformats.org/officeDocument/2006/relationships/hyperlink" Target="https://nl.wikipedia.org/wiki/Holisme" TargetMode="External"/><Relationship Id="rId14" Type="http://schemas.openxmlformats.org/officeDocument/2006/relationships/hyperlink" Target="https://nl.wikipedia.org/w/index.php?title=Geestelijk_veld&amp;action=edit&amp;redlink=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Light" panose="020F0302020204030204" pitchFamily="34" charset="0"/>
                <a:ea typeface="Calibri" panose="020F0502020204030204" pitchFamily="34" charset="0"/>
              </a:rPr>
              <a:t>Inzicht: Discontinuïteit tussen ideeën. Zelfde soort ideeën op verschillende plaatsen komen niet altijd samen. Gevolg: Kennis gaat verloren. </a:t>
            </a:r>
            <a:endParaRPr lang="nl-NL" dirty="0"/>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5</a:t>
            </a:fld>
            <a:endParaRPr lang="nl-NL"/>
          </a:p>
        </p:txBody>
      </p:sp>
    </p:spTree>
    <p:extLst>
      <p:ext uri="{BB962C8B-B14F-4D97-AF65-F5344CB8AC3E}">
        <p14:creationId xmlns:p14="http://schemas.microsoft.com/office/powerpoint/2010/main" val="2984609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Inzicht: Het beste gesprek ontstaat vaak bij het weggaan, op de drempel van de deur. Of als men ‘op reis’ is, niet op een specifieke plaats maar in de overgang tussen de domeinen. Zoek de </a:t>
            </a:r>
            <a:r>
              <a:rPr lang="nl-NL" dirty="0" err="1"/>
              <a:t>liminale</a:t>
            </a:r>
            <a:r>
              <a:rPr lang="nl-NL" dirty="0"/>
              <a:t> ruimte op. </a:t>
            </a:r>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28</a:t>
            </a:fld>
            <a:endParaRPr lang="nl-NL"/>
          </a:p>
        </p:txBody>
      </p:sp>
    </p:spTree>
    <p:extLst>
      <p:ext uri="{BB962C8B-B14F-4D97-AF65-F5344CB8AC3E}">
        <p14:creationId xmlns:p14="http://schemas.microsoft.com/office/powerpoint/2010/main" val="30157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10</a:t>
            </a:fld>
            <a:endParaRPr lang="nl-NL"/>
          </a:p>
        </p:txBody>
      </p:sp>
    </p:spTree>
    <p:extLst>
      <p:ext uri="{BB962C8B-B14F-4D97-AF65-F5344CB8AC3E}">
        <p14:creationId xmlns:p14="http://schemas.microsoft.com/office/powerpoint/2010/main" val="139345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Inzicht: Soms duurt het even voor we een idee, een aanname of stelling los kunnen laten om een nieuw idee of nieuwe kennis toe te laten / ruimte te geven. Weersta de dogma’s. </a:t>
            </a:r>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11</a:t>
            </a:fld>
            <a:endParaRPr lang="nl-NL"/>
          </a:p>
        </p:txBody>
      </p:sp>
    </p:spTree>
    <p:extLst>
      <p:ext uri="{BB962C8B-B14F-4D97-AF65-F5344CB8AC3E}">
        <p14:creationId xmlns:p14="http://schemas.microsoft.com/office/powerpoint/2010/main" val="260375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Inzicht: 97% van de ratten volgt een vaste route in een doolhof richting de kaas, ook als er na verloop van tijd een deurtje is gemaakt dat een kortere route verschaft. </a:t>
            </a:r>
            <a:br>
              <a:rPr lang="nl-NL" dirty="0"/>
            </a:br>
            <a:r>
              <a:rPr lang="nl-NL" sz="1800" dirty="0">
                <a:effectLst/>
                <a:latin typeface="Calibri Light" panose="020F0302020204030204" pitchFamily="34" charset="0"/>
                <a:ea typeface="Calibri" panose="020F0502020204030204" pitchFamily="34" charset="0"/>
                <a:cs typeface="Times New Roman" panose="02020603050405020304" pitchFamily="18" charset="0"/>
              </a:rPr>
              <a:t>3% van een populatie is ‘alert</a:t>
            </a:r>
            <a:r>
              <a:rPr lang="nl-NL" sz="1800">
                <a:effectLst/>
                <a:latin typeface="Calibri Light" panose="020F0302020204030204" pitchFamily="34" charset="0"/>
                <a:ea typeface="Calibri" panose="020F0502020204030204" pitchFamily="34" charset="0"/>
                <a:cs typeface="Times New Roman" panose="02020603050405020304" pitchFamily="18" charset="0"/>
              </a:rPr>
              <a:t>’, ziet het deurtje en </a:t>
            </a:r>
            <a:r>
              <a:rPr lang="nl-NL" sz="1800" dirty="0">
                <a:effectLst/>
                <a:latin typeface="Calibri Light" panose="020F0302020204030204" pitchFamily="34" charset="0"/>
                <a:ea typeface="Calibri" panose="020F0502020204030204" pitchFamily="34" charset="0"/>
                <a:cs typeface="Times New Roman" panose="02020603050405020304" pitchFamily="18" charset="0"/>
              </a:rPr>
              <a:t>zoekt een nieuwe weg. De rest volgt de gebaande paden. Dit geldt ook voor mensen.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Wees de 3%, let op het deurtje!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14</a:t>
            </a:fld>
            <a:endParaRPr lang="nl-NL"/>
          </a:p>
        </p:txBody>
      </p:sp>
    </p:spTree>
    <p:extLst>
      <p:ext uri="{BB962C8B-B14F-4D97-AF65-F5344CB8AC3E}">
        <p14:creationId xmlns:p14="http://schemas.microsoft.com/office/powerpoint/2010/main" val="425481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19</a:t>
            </a:fld>
            <a:endParaRPr lang="nl-NL"/>
          </a:p>
        </p:txBody>
      </p:sp>
    </p:spTree>
    <p:extLst>
      <p:ext uri="{BB962C8B-B14F-4D97-AF65-F5344CB8AC3E}">
        <p14:creationId xmlns:p14="http://schemas.microsoft.com/office/powerpoint/2010/main" val="205806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A6C4C2-4A53-466F-A0AF-C29DAB05F4B1}" type="slidenum">
              <a:rPr lang="nl-NL" smtClean="0"/>
              <a:t>21</a:t>
            </a:fld>
            <a:endParaRPr lang="nl-NL"/>
          </a:p>
        </p:txBody>
      </p:sp>
    </p:spTree>
    <p:extLst>
      <p:ext uri="{BB962C8B-B14F-4D97-AF65-F5344CB8AC3E}">
        <p14:creationId xmlns:p14="http://schemas.microsoft.com/office/powerpoint/2010/main" val="112596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Morfisch veld: Wetenschapper Rupert </a:t>
            </a:r>
            <a:r>
              <a:rPr lang="nl-NL" sz="1800" dirty="0" err="1">
                <a:effectLst/>
                <a:latin typeface="Calibri Light" panose="020F0302020204030204" pitchFamily="34" charset="0"/>
                <a:ea typeface="Calibri" panose="020F0502020204030204" pitchFamily="34" charset="0"/>
                <a:cs typeface="Times New Roman" panose="02020603050405020304" pitchFamily="18" charset="0"/>
              </a:rPr>
              <a:t>Sheldrake's</a:t>
            </a:r>
            <a:r>
              <a:rPr lang="nl-NL" sz="1800" dirty="0">
                <a:effectLst/>
                <a:latin typeface="Calibri Light" panose="020F0302020204030204" pitchFamily="34" charset="0"/>
                <a:ea typeface="Calibri" panose="020F0502020204030204" pitchFamily="34" charset="0"/>
                <a:cs typeface="Times New Roman" panose="02020603050405020304" pitchFamily="18" charset="0"/>
              </a:rPr>
              <a:t> theorie stelt dat de geest niet alleen de activiteit van de hersenen is, maar dat de geest zich tot ver buiten de hersenen uitstrekt.</a:t>
            </a:r>
            <a:br>
              <a:rPr lang="nl-NL" sz="1800" dirty="0">
                <a:effectLst/>
                <a:latin typeface="Calibri Light" panose="020F0302020204030204" pitchFamily="34" charset="0"/>
                <a:ea typeface="Calibri" panose="020F0502020204030204" pitchFamily="34" charset="0"/>
                <a:cs typeface="Times New Roman" panose="02020603050405020304" pitchFamily="18" charset="0"/>
              </a:rPr>
            </a:b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*Een </a:t>
            </a:r>
            <a:r>
              <a:rPr lang="nl-NL" sz="1800" b="1"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morfisch veld</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(van het </a:t>
            </a:r>
            <a:r>
              <a:rPr lang="nl-NL" sz="1800" u="sng" dirty="0">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3" tooltip="Oudgriekse"/>
              </a:rPr>
              <a:t>Oudgriekse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woord '</a:t>
            </a:r>
            <a:r>
              <a:rPr lang="nl-NL" sz="1800" dirty="0" err="1">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morphē</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a:t>
            </a:r>
            <a:r>
              <a:rPr lang="nl-NL" sz="1800" dirty="0" err="1">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μορφή</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uiterlijke vorm) is een door de </a:t>
            </a:r>
            <a:r>
              <a:rPr lang="nl-NL" sz="1800" u="sng" dirty="0">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4" tooltip="Verenigd Koninkrijk"/>
              </a:rPr>
              <a:t>Britse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wetenschapper </a:t>
            </a:r>
            <a:r>
              <a:rPr lang="nl-NL" sz="1800" u="sng" dirty="0">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5" tooltip="Rupert Sheldrake"/>
              </a:rPr>
              <a:t>Rupert </a:t>
            </a:r>
            <a:r>
              <a:rPr lang="nl-NL" sz="1800" u="sng" dirty="0" err="1">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5" tooltip="Rupert Sheldrake"/>
              </a:rPr>
              <a:t>Sheldrake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geïntroduceerd begrip waaraan de theorie van </a:t>
            </a:r>
            <a:r>
              <a:rPr lang="nl-NL" sz="1800" i="1" u="sng" dirty="0">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6" tooltip="Morfische resonantie"/>
              </a:rPr>
              <a:t>morfische resonantie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gekoppeld is. Deze </a:t>
            </a:r>
            <a:r>
              <a:rPr lang="nl-NL" sz="1800" u="sng" dirty="0">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7" tooltip="Hypothese"/>
              </a:rPr>
              <a:t>hypothese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is gebaseerd op de </a:t>
            </a:r>
            <a:r>
              <a:rPr lang="nl-NL" sz="1800" u="sng" dirty="0">
                <a:solidFill>
                  <a:srgbClr val="BA0000"/>
                </a:solidFill>
                <a:effectLst/>
                <a:latin typeface="Calibri Light" panose="020F0302020204030204" pitchFamily="34" charset="0"/>
                <a:ea typeface="Calibri" panose="020F0502020204030204" pitchFamily="34" charset="0"/>
                <a:cs typeface="Times New Roman" panose="02020603050405020304" pitchFamily="18" charset="0"/>
                <a:hlinkClick r:id="rId8" tooltip="Veldtheorie (psychologie) (de pagina bestaat niet)"/>
              </a:rPr>
              <a:t>veldtheorie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(een psychologische theorie ter verklaring van de interactiepatronen tussen een individu en zijn - sociale - omgeving), waarbij een </a:t>
            </a:r>
            <a:r>
              <a:rPr lang="nl-NL" sz="1800" u="sng" dirty="0">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9" tooltip="Holisme"/>
              </a:rPr>
              <a:t>holistische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benadering wordt gebruikt. De theorie stelt dat er uitwisseling van informatie door groepen van gelijkaardige </a:t>
            </a:r>
            <a:r>
              <a:rPr lang="nl-NL" sz="1800" i="1"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morfische eenheden</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plaatsvindt, via </a:t>
            </a:r>
            <a:r>
              <a:rPr lang="nl-NL" sz="1800" i="1"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morfische velden</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die een collectief geheugen vormen. De term </a:t>
            </a:r>
            <a:r>
              <a:rPr lang="nl-NL" sz="1800" i="1"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morfisch veld</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omvat </a:t>
            </a:r>
            <a:r>
              <a:rPr lang="nl-NL" sz="1800" u="sng" dirty="0">
                <a:solidFill>
                  <a:srgbClr val="0645AD"/>
                </a:solidFill>
                <a:effectLst/>
                <a:latin typeface="Calibri Light" panose="020F0302020204030204" pitchFamily="34" charset="0"/>
                <a:ea typeface="Calibri" panose="020F0502020204030204" pitchFamily="34" charset="0"/>
                <a:cs typeface="Times New Roman" panose="02020603050405020304" pitchFamily="18" charset="0"/>
                <a:hlinkClick r:id="rId10" tooltip="Morfogenetisch veld"/>
              </a:rPr>
              <a:t>morfogenetische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a:t>
            </a:r>
            <a:r>
              <a:rPr lang="nl-NL" sz="1800" u="sng" dirty="0">
                <a:solidFill>
                  <a:srgbClr val="BA0000"/>
                </a:solidFill>
                <a:effectLst/>
                <a:latin typeface="Calibri Light" panose="020F0302020204030204" pitchFamily="34" charset="0"/>
                <a:ea typeface="Calibri" panose="020F0502020204030204" pitchFamily="34" charset="0"/>
                <a:cs typeface="Times New Roman" panose="02020603050405020304" pitchFamily="18" charset="0"/>
                <a:hlinkClick r:id="rId11" tooltip="Gedragsveld (de pagina bestaat niet)"/>
              </a:rPr>
              <a:t>gedrags-</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a:t>
            </a:r>
            <a:r>
              <a:rPr lang="nl-NL" sz="1800" u="sng" dirty="0">
                <a:solidFill>
                  <a:srgbClr val="BA0000"/>
                </a:solidFill>
                <a:effectLst/>
                <a:latin typeface="Calibri Light" panose="020F0302020204030204" pitchFamily="34" charset="0"/>
                <a:ea typeface="Calibri" panose="020F0502020204030204" pitchFamily="34" charset="0"/>
                <a:cs typeface="Times New Roman" panose="02020603050405020304" pitchFamily="18" charset="0"/>
                <a:hlinkClick r:id="rId12" tooltip="Sociaal veld (de pagina bestaat niet)"/>
              </a:rPr>
              <a:t>sociale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a:t>
            </a:r>
            <a:r>
              <a:rPr lang="nl-NL" sz="1800" u="sng" dirty="0">
                <a:solidFill>
                  <a:srgbClr val="BA0000"/>
                </a:solidFill>
                <a:effectLst/>
                <a:latin typeface="Calibri Light" panose="020F0302020204030204" pitchFamily="34" charset="0"/>
                <a:ea typeface="Calibri" panose="020F0502020204030204" pitchFamily="34" charset="0"/>
                <a:cs typeface="Times New Roman" panose="02020603050405020304" pitchFamily="18" charset="0"/>
                <a:hlinkClick r:id="rId13" tooltip="Cultureel veld (de pagina bestaat niet)"/>
              </a:rPr>
              <a:t>culturele</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en </a:t>
            </a:r>
            <a:r>
              <a:rPr lang="nl-NL" sz="1800" u="sng" dirty="0">
                <a:solidFill>
                  <a:srgbClr val="BA0000"/>
                </a:solidFill>
                <a:effectLst/>
                <a:latin typeface="Calibri Light" panose="020F0302020204030204" pitchFamily="34" charset="0"/>
                <a:ea typeface="Calibri" panose="020F0502020204030204" pitchFamily="34" charset="0"/>
                <a:cs typeface="Times New Roman" panose="02020603050405020304" pitchFamily="18" charset="0"/>
                <a:hlinkClick r:id="rId14" tooltip="Geestelijk veld (de pagina bestaat niet)"/>
              </a:rPr>
              <a:t>geestelijke velden</a:t>
            </a: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 (Wikipedia). </a:t>
            </a:r>
            <a:b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br>
            <a:r>
              <a:rPr lang="nl-NL" sz="1800" dirty="0">
                <a:solidFill>
                  <a:srgbClr val="202122"/>
                </a:solidFill>
                <a:effectLst/>
                <a:latin typeface="Calibri Light" panose="020F0302020204030204" pitchFamily="34" charset="0"/>
                <a:ea typeface="Calibri" panose="020F0502020204030204" pitchFamily="34" charset="0"/>
                <a:cs typeface="Times New Roman" panose="02020603050405020304" pitchFamily="18" charset="0"/>
              </a:rPr>
              <a:t>Morfisch veld = cultuur!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22</a:t>
            </a:fld>
            <a:endParaRPr lang="nl-NL"/>
          </a:p>
        </p:txBody>
      </p:sp>
    </p:spTree>
    <p:extLst>
      <p:ext uri="{BB962C8B-B14F-4D97-AF65-F5344CB8AC3E}">
        <p14:creationId xmlns:p14="http://schemas.microsoft.com/office/powerpoint/2010/main" val="267082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Er zijn grofweg 10.000 gedachten in deze ruimte in een groep van 25 personen die 30 minuten met elkaar doorbrengt. 9% van die gedachten is ‘origineel’, daar kun je iets mee.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dirty="0"/>
              <a:t>Wees je er bij co-creatie van bewust dat alle betrokkenen/deelnemers gedachten en ideeën hebben.</a:t>
            </a:r>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23</a:t>
            </a:fld>
            <a:endParaRPr lang="nl-NL"/>
          </a:p>
        </p:txBody>
      </p:sp>
    </p:spTree>
    <p:extLst>
      <p:ext uri="{BB962C8B-B14F-4D97-AF65-F5344CB8AC3E}">
        <p14:creationId xmlns:p14="http://schemas.microsoft.com/office/powerpoint/2010/main" val="20450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Co-creatie is het meest interessant daar waar domein – veld – individu in elkaar over gaan: De </a:t>
            </a:r>
            <a:r>
              <a:rPr lang="nl-NL" sz="1800" dirty="0" err="1">
                <a:effectLst/>
                <a:latin typeface="Calibri Light" panose="020F0302020204030204" pitchFamily="34" charset="0"/>
                <a:ea typeface="Calibri" panose="020F0502020204030204" pitchFamily="34" charset="0"/>
                <a:cs typeface="Times New Roman" panose="02020603050405020304" pitchFamily="18" charset="0"/>
              </a:rPr>
              <a:t>liminale</a:t>
            </a:r>
            <a:r>
              <a:rPr lang="nl-NL" sz="1800" dirty="0">
                <a:effectLst/>
                <a:latin typeface="Calibri Light" panose="020F0302020204030204" pitchFamily="34" charset="0"/>
                <a:ea typeface="Calibri" panose="020F0502020204030204" pitchFamily="34" charset="0"/>
                <a:cs typeface="Times New Roman" panose="02020603050405020304" pitchFamily="18" charset="0"/>
              </a:rPr>
              <a:t> ruimte in de overgang tussen de domeinen. Op de drempel gebeurt het.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5A6C4C2-4A53-466F-A0AF-C29DAB05F4B1}" type="slidenum">
              <a:rPr lang="nl-NL" smtClean="0"/>
              <a:t>26</a:t>
            </a:fld>
            <a:endParaRPr lang="nl-NL"/>
          </a:p>
        </p:txBody>
      </p:sp>
    </p:spTree>
    <p:extLst>
      <p:ext uri="{BB962C8B-B14F-4D97-AF65-F5344CB8AC3E}">
        <p14:creationId xmlns:p14="http://schemas.microsoft.com/office/powerpoint/2010/main" val="180777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5493EA-3406-4EDF-A749-2B1609E1240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322308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5493EA-3406-4EDF-A749-2B1609E1240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6264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5493EA-3406-4EDF-A749-2B1609E1240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209887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5493EA-3406-4EDF-A749-2B1609E1240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122892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5493EA-3406-4EDF-A749-2B1609E1240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3839131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5493EA-3406-4EDF-A749-2B1609E1240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387200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5493EA-3406-4EDF-A749-2B1609E12409}"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96949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5493EA-3406-4EDF-A749-2B1609E12409}"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13531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493EA-3406-4EDF-A749-2B1609E12409}"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7294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5493EA-3406-4EDF-A749-2B1609E1240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354418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5493EA-3406-4EDF-A749-2B1609E1240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2785D-9DCA-498C-A74E-CB3DF847BF8C}" type="slidenum">
              <a:rPr lang="en-US" smtClean="0"/>
              <a:t>‹nr.›</a:t>
            </a:fld>
            <a:endParaRPr lang="en-US"/>
          </a:p>
        </p:txBody>
      </p:sp>
    </p:spTree>
    <p:extLst>
      <p:ext uri="{BB962C8B-B14F-4D97-AF65-F5344CB8AC3E}">
        <p14:creationId xmlns:p14="http://schemas.microsoft.com/office/powerpoint/2010/main" val="42808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493EA-3406-4EDF-A749-2B1609E12409}" type="datetimeFigureOut">
              <a:rPr lang="en-US" smtClean="0"/>
              <a:t>10/13/2022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2785D-9DCA-498C-A74E-CB3DF847BF8C}" type="slidenum">
              <a:rPr lang="en-US" smtClean="0"/>
              <a:t>‹nr.›</a:t>
            </a:fld>
            <a:endParaRPr lang="en-US"/>
          </a:p>
        </p:txBody>
      </p:sp>
    </p:spTree>
    <p:extLst>
      <p:ext uri="{BB962C8B-B14F-4D97-AF65-F5344CB8AC3E}">
        <p14:creationId xmlns:p14="http://schemas.microsoft.com/office/powerpoint/2010/main" val="2186124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Collectieve</a:t>
            </a:r>
            <a:r>
              <a:rPr lang="en-US" dirty="0"/>
              <a:t> </a:t>
            </a:r>
            <a:r>
              <a:rPr lang="en-US" dirty="0" err="1"/>
              <a:t>Creativiteit</a:t>
            </a:r>
            <a:endParaRPr lang="en-US" dirty="0"/>
          </a:p>
        </p:txBody>
      </p:sp>
    </p:spTree>
    <p:extLst>
      <p:ext uri="{BB962C8B-B14F-4D97-AF65-F5344CB8AC3E}">
        <p14:creationId xmlns:p14="http://schemas.microsoft.com/office/powerpoint/2010/main" val="4185647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39552" y="2204864"/>
            <a:ext cx="1682065" cy="2448272"/>
          </a:xfrm>
          <a:prstGeom prst="rect">
            <a:avLst/>
          </a:prstGeom>
        </p:spPr>
      </p:pic>
      <p:pic>
        <p:nvPicPr>
          <p:cNvPr id="3" name="Afbeelding 2"/>
          <p:cNvPicPr>
            <a:picLocks noChangeAspect="1"/>
          </p:cNvPicPr>
          <p:nvPr/>
        </p:nvPicPr>
        <p:blipFill>
          <a:blip r:embed="rId4"/>
          <a:stretch>
            <a:fillRect/>
          </a:stretch>
        </p:blipFill>
        <p:spPr>
          <a:xfrm>
            <a:off x="2699792" y="1484784"/>
            <a:ext cx="6337356" cy="4161609"/>
          </a:xfrm>
          <a:prstGeom prst="rect">
            <a:avLst/>
          </a:prstGeom>
        </p:spPr>
      </p:pic>
      <p:sp>
        <p:nvSpPr>
          <p:cNvPr id="4" name="Title 1"/>
          <p:cNvSpPr txBox="1">
            <a:spLocks/>
          </p:cNvSpPr>
          <p:nvPr/>
        </p:nvSpPr>
        <p:spPr>
          <a:xfrm>
            <a:off x="755576"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21 jaar later, 1609 </a:t>
            </a:r>
            <a:r>
              <a:rPr lang="en-US" sz="2000" dirty="0" err="1"/>
              <a:t>Astronomia</a:t>
            </a:r>
            <a:r>
              <a:rPr lang="en-US" sz="2000" dirty="0"/>
              <a:t> Nova</a:t>
            </a:r>
          </a:p>
        </p:txBody>
      </p:sp>
      <p:sp>
        <p:nvSpPr>
          <p:cNvPr id="5" name="Title 1"/>
          <p:cNvSpPr txBox="1">
            <a:spLocks/>
          </p:cNvSpPr>
          <p:nvPr/>
        </p:nvSpPr>
        <p:spPr>
          <a:xfrm>
            <a:off x="745028" y="518899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Van de </a:t>
            </a:r>
            <a:r>
              <a:rPr lang="en-US" sz="2000" dirty="0" err="1"/>
              <a:t>perfecte</a:t>
            </a:r>
            <a:r>
              <a:rPr lang="en-US" sz="2000" dirty="0"/>
              <a:t> </a:t>
            </a:r>
            <a:r>
              <a:rPr lang="en-US" sz="2000" dirty="0" err="1"/>
              <a:t>cirkel</a:t>
            </a:r>
            <a:r>
              <a:rPr lang="en-US" sz="2000" dirty="0"/>
              <a:t> </a:t>
            </a:r>
            <a:r>
              <a:rPr lang="en-US" sz="2000" dirty="0" err="1"/>
              <a:t>naar</a:t>
            </a:r>
            <a:r>
              <a:rPr lang="en-US" sz="2000" dirty="0"/>
              <a:t> de </a:t>
            </a:r>
            <a:r>
              <a:rPr lang="en-US" sz="2000" dirty="0" err="1"/>
              <a:t>minderwaardige</a:t>
            </a:r>
            <a:r>
              <a:rPr lang="en-US" sz="2000" dirty="0"/>
              <a:t> </a:t>
            </a:r>
            <a:r>
              <a:rPr lang="en-US" sz="2000" dirty="0" err="1"/>
              <a:t>ellips</a:t>
            </a:r>
            <a:endParaRPr lang="en-US" sz="2000" dirty="0"/>
          </a:p>
        </p:txBody>
      </p:sp>
    </p:spTree>
    <p:extLst>
      <p:ext uri="{BB962C8B-B14F-4D97-AF65-F5344CB8AC3E}">
        <p14:creationId xmlns:p14="http://schemas.microsoft.com/office/powerpoint/2010/main" val="3654178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800743" y="1772816"/>
            <a:ext cx="1682065" cy="2448272"/>
          </a:xfrm>
          <a:prstGeom prst="rect">
            <a:avLst/>
          </a:prstGeom>
        </p:spPr>
      </p:pic>
      <p:sp>
        <p:nvSpPr>
          <p:cNvPr id="4" name="Title 1"/>
          <p:cNvSpPr txBox="1">
            <a:spLocks/>
          </p:cNvSpPr>
          <p:nvPr/>
        </p:nvSpPr>
        <p:spPr>
          <a:xfrm>
            <a:off x="755576" y="465313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a:t>
            </a:r>
            <a:r>
              <a:rPr lang="en-US" sz="2000" dirty="0" err="1"/>
              <a:t>als</a:t>
            </a:r>
            <a:r>
              <a:rPr lang="en-US" sz="2000" dirty="0"/>
              <a:t> </a:t>
            </a:r>
            <a:r>
              <a:rPr lang="en-US" sz="2000" dirty="0" err="1"/>
              <a:t>een</a:t>
            </a:r>
            <a:r>
              <a:rPr lang="en-US" sz="2000" dirty="0"/>
              <a:t> </a:t>
            </a:r>
            <a:r>
              <a:rPr lang="en-US" sz="2000" dirty="0" err="1"/>
              <a:t>wagen</a:t>
            </a:r>
            <a:r>
              <a:rPr lang="en-US" sz="2000" dirty="0"/>
              <a:t> </a:t>
            </a:r>
            <a:r>
              <a:rPr lang="en-US" sz="2000" dirty="0" err="1"/>
              <a:t>vol</a:t>
            </a:r>
            <a:r>
              <a:rPr lang="en-US" sz="2000" dirty="0"/>
              <a:t> </a:t>
            </a:r>
            <a:r>
              <a:rPr lang="en-US" sz="2000" dirty="0" err="1"/>
              <a:t>stront</a:t>
            </a:r>
            <a:r>
              <a:rPr lang="en-US" sz="2000" dirty="0"/>
              <a:t> </a:t>
            </a:r>
            <a:r>
              <a:rPr lang="en-US" sz="2000" dirty="0" err="1"/>
              <a:t>binnenrijden</a:t>
            </a:r>
            <a:r>
              <a:rPr lang="en-US" sz="2000" dirty="0"/>
              <a:t> in de </a:t>
            </a:r>
            <a:r>
              <a:rPr lang="en-US" sz="2000" dirty="0" err="1"/>
              <a:t>hemelen</a:t>
            </a:r>
            <a:r>
              <a:rPr lang="en-US" sz="2000" dirty="0"/>
              <a:t>”</a:t>
            </a:r>
          </a:p>
        </p:txBody>
      </p:sp>
    </p:spTree>
    <p:extLst>
      <p:ext uri="{BB962C8B-B14F-4D97-AF65-F5344CB8AC3E}">
        <p14:creationId xmlns:p14="http://schemas.microsoft.com/office/powerpoint/2010/main" val="3914520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3. De 3%</a:t>
            </a:r>
          </a:p>
        </p:txBody>
      </p:sp>
    </p:spTree>
    <p:extLst>
      <p:ext uri="{BB962C8B-B14F-4D97-AF65-F5344CB8AC3E}">
        <p14:creationId xmlns:p14="http://schemas.microsoft.com/office/powerpoint/2010/main" val="358528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07"/>
            <a:ext cx="7772400" cy="1470025"/>
          </a:xfrm>
        </p:spPr>
        <p:txBody>
          <a:bodyPr>
            <a:normAutofit/>
          </a:bodyPr>
          <a:lstStyle/>
          <a:p>
            <a:r>
              <a:rPr lang="en-US" sz="3200" dirty="0"/>
              <a:t>De </a:t>
            </a:r>
            <a:r>
              <a:rPr lang="en-US" sz="3200" dirty="0" err="1"/>
              <a:t>ratten</a:t>
            </a:r>
            <a:r>
              <a:rPr lang="en-US" sz="3200" dirty="0"/>
              <a:t> en het </a:t>
            </a:r>
            <a:r>
              <a:rPr lang="en-US" sz="3200" dirty="0" err="1"/>
              <a:t>deurtje</a:t>
            </a:r>
            <a:endParaRPr lang="en-US" sz="3200" dirty="0"/>
          </a:p>
        </p:txBody>
      </p:sp>
      <p:sp>
        <p:nvSpPr>
          <p:cNvPr id="3" name="Subtitle 2"/>
          <p:cNvSpPr>
            <a:spLocks noGrp="1"/>
          </p:cNvSpPr>
          <p:nvPr>
            <p:ph type="subTitle" idx="1"/>
          </p:nvPr>
        </p:nvSpPr>
        <p:spPr>
          <a:xfrm>
            <a:off x="899592" y="1484832"/>
            <a:ext cx="7558608" cy="4153968"/>
          </a:xfrm>
        </p:spPr>
        <p:txBody>
          <a:bodyPr>
            <a:normAutofit/>
          </a:bodyPr>
          <a:lstStyle/>
          <a:p>
            <a:endParaRPr lang="en-US" dirty="0"/>
          </a:p>
          <a:p>
            <a:endParaRPr lang="en-US" dirty="0"/>
          </a:p>
          <a:p>
            <a:endParaRPr lang="en-US" dirty="0"/>
          </a:p>
        </p:txBody>
      </p:sp>
      <p:pic>
        <p:nvPicPr>
          <p:cNvPr id="5" name="Afbeelding 4"/>
          <p:cNvPicPr>
            <a:picLocks noChangeAspect="1"/>
          </p:cNvPicPr>
          <p:nvPr/>
        </p:nvPicPr>
        <p:blipFill>
          <a:blip r:embed="rId2"/>
          <a:stretch>
            <a:fillRect/>
          </a:stretch>
        </p:blipFill>
        <p:spPr>
          <a:xfrm>
            <a:off x="1785548" y="1538023"/>
            <a:ext cx="5572903" cy="3781953"/>
          </a:xfrm>
          <a:prstGeom prst="rect">
            <a:avLst/>
          </a:prstGeom>
        </p:spPr>
      </p:pic>
    </p:spTree>
    <p:extLst>
      <p:ext uri="{BB962C8B-B14F-4D97-AF65-F5344CB8AC3E}">
        <p14:creationId xmlns:p14="http://schemas.microsoft.com/office/powerpoint/2010/main" val="4135289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485755"/>
            <a:ext cx="7772400" cy="1470025"/>
          </a:xfrm>
        </p:spPr>
        <p:txBody>
          <a:bodyPr>
            <a:normAutofit fontScale="90000"/>
          </a:bodyPr>
          <a:lstStyle/>
          <a:p>
            <a:br>
              <a:rPr lang="en-US" sz="3200" dirty="0"/>
            </a:br>
            <a:r>
              <a:rPr lang="en-US" sz="3200" dirty="0"/>
              <a:t>3% van de </a:t>
            </a:r>
            <a:r>
              <a:rPr lang="en-US" sz="3200" dirty="0" err="1"/>
              <a:t>populatie</a:t>
            </a:r>
            <a:r>
              <a:rPr lang="en-US" sz="3200" dirty="0"/>
              <a:t> </a:t>
            </a:r>
            <a:r>
              <a:rPr lang="en-US" sz="3200" dirty="0" err="1"/>
              <a:t>kan</a:t>
            </a:r>
            <a:r>
              <a:rPr lang="en-US" sz="3200" dirty="0"/>
              <a:t> alert </a:t>
            </a:r>
            <a:r>
              <a:rPr lang="en-US" sz="3200" dirty="0" err="1"/>
              <a:t>gedrag</a:t>
            </a:r>
            <a:r>
              <a:rPr lang="en-US" sz="3200" dirty="0"/>
              <a:t> </a:t>
            </a:r>
            <a:r>
              <a:rPr lang="en-US" sz="3200" dirty="0" err="1"/>
              <a:t>vertonen</a:t>
            </a:r>
            <a:endParaRPr lang="en-US" sz="3200" dirty="0"/>
          </a:p>
        </p:txBody>
      </p:sp>
      <p:pic>
        <p:nvPicPr>
          <p:cNvPr id="4" name="Afbeelding 3"/>
          <p:cNvPicPr>
            <a:picLocks noChangeAspect="1"/>
          </p:cNvPicPr>
          <p:nvPr/>
        </p:nvPicPr>
        <p:blipFill>
          <a:blip r:embed="rId3"/>
          <a:stretch>
            <a:fillRect/>
          </a:stretch>
        </p:blipFill>
        <p:spPr>
          <a:xfrm>
            <a:off x="2051720" y="1818307"/>
            <a:ext cx="5010849" cy="2486372"/>
          </a:xfrm>
          <a:prstGeom prst="rect">
            <a:avLst/>
          </a:prstGeom>
        </p:spPr>
      </p:pic>
      <p:sp>
        <p:nvSpPr>
          <p:cNvPr id="5" name="Title 1"/>
          <p:cNvSpPr txBox="1">
            <a:spLocks/>
          </p:cNvSpPr>
          <p:nvPr/>
        </p:nvSpPr>
        <p:spPr>
          <a:xfrm>
            <a:off x="838200" y="167207"/>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Tree>
    <p:extLst>
      <p:ext uri="{BB962C8B-B14F-4D97-AF65-F5344CB8AC3E}">
        <p14:creationId xmlns:p14="http://schemas.microsoft.com/office/powerpoint/2010/main" val="106458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400" dirty="0"/>
              <a:t>4. de 10 </a:t>
            </a:r>
            <a:r>
              <a:rPr lang="en-US" sz="2400" dirty="0" err="1"/>
              <a:t>eigenschappen</a:t>
            </a:r>
            <a:endParaRPr lang="en-US" sz="2400" dirty="0"/>
          </a:p>
        </p:txBody>
      </p:sp>
    </p:spTree>
    <p:extLst>
      <p:ext uri="{BB962C8B-B14F-4D97-AF65-F5344CB8AC3E}">
        <p14:creationId xmlns:p14="http://schemas.microsoft.com/office/powerpoint/2010/main" val="112131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07"/>
            <a:ext cx="7772400" cy="1470025"/>
          </a:xfrm>
        </p:spPr>
        <p:txBody>
          <a:bodyPr>
            <a:normAutofit/>
          </a:bodyPr>
          <a:lstStyle/>
          <a:p>
            <a:r>
              <a:rPr lang="en-US" sz="3200" dirty="0" err="1"/>
              <a:t>eigenschappen</a:t>
            </a:r>
            <a:r>
              <a:rPr lang="en-US" sz="3200" dirty="0"/>
              <a:t> van </a:t>
            </a:r>
            <a:r>
              <a:rPr lang="en-US" sz="3200" dirty="0" err="1"/>
              <a:t>creatieve</a:t>
            </a:r>
            <a:r>
              <a:rPr lang="en-US" sz="3200" dirty="0"/>
              <a:t> </a:t>
            </a:r>
            <a:r>
              <a:rPr lang="en-US" sz="3200" dirty="0" err="1"/>
              <a:t>mensen</a:t>
            </a:r>
            <a:r>
              <a:rPr lang="en-US" sz="3200" dirty="0"/>
              <a:t> </a:t>
            </a:r>
            <a:r>
              <a:rPr lang="en-US" sz="3200" dirty="0" err="1"/>
              <a:t>volgens</a:t>
            </a:r>
            <a:r>
              <a:rPr lang="en-US" sz="3200" dirty="0"/>
              <a:t> </a:t>
            </a:r>
            <a:br>
              <a:rPr lang="en-US" sz="3200" dirty="0"/>
            </a:br>
            <a:r>
              <a:rPr lang="nl-NL" sz="3200" dirty="0" err="1">
                <a:latin typeface="Calibri" panose="020F0502020204030204" pitchFamily="34" charset="0"/>
                <a:ea typeface="Calibri" panose="020F0502020204030204" pitchFamily="34" charset="0"/>
                <a:cs typeface="Times New Roman" panose="02020603050405020304" pitchFamily="18" charset="0"/>
              </a:rPr>
              <a:t>Csikszentmihalyi</a:t>
            </a:r>
            <a:endParaRPr lang="en-US" sz="3200" dirty="0"/>
          </a:p>
        </p:txBody>
      </p:sp>
      <p:sp>
        <p:nvSpPr>
          <p:cNvPr id="3" name="Subtitle 2"/>
          <p:cNvSpPr>
            <a:spLocks noGrp="1"/>
          </p:cNvSpPr>
          <p:nvPr>
            <p:ph type="subTitle" idx="1"/>
          </p:nvPr>
        </p:nvSpPr>
        <p:spPr>
          <a:xfrm>
            <a:off x="899592" y="1484832"/>
            <a:ext cx="7558608" cy="4680472"/>
          </a:xfrm>
        </p:spPr>
        <p:txBody>
          <a:bodyPr>
            <a:normAutofit/>
          </a:bodyPr>
          <a:lstStyle/>
          <a:p>
            <a:endParaRPr lang="nl-NL" dirty="0">
              <a:solidFill>
                <a:schemeClr val="tx1"/>
              </a:solidFill>
            </a:endParaRPr>
          </a:p>
          <a:p>
            <a:r>
              <a:rPr lang="nl-NL" sz="2400" dirty="0">
                <a:solidFill>
                  <a:schemeClr val="tx1"/>
                </a:solidFill>
              </a:rPr>
              <a:t>1. Hebben veel energie + kunnen stil zijn </a:t>
            </a:r>
          </a:p>
          <a:p>
            <a:r>
              <a:rPr lang="nl-NL" sz="2400" dirty="0">
                <a:solidFill>
                  <a:schemeClr val="tx1"/>
                </a:solidFill>
              </a:rPr>
              <a:t>2. Zijn slim maar ook naïef</a:t>
            </a:r>
          </a:p>
          <a:p>
            <a:r>
              <a:rPr lang="nl-NL" sz="2400" dirty="0">
                <a:solidFill>
                  <a:schemeClr val="tx1"/>
                </a:solidFill>
              </a:rPr>
              <a:t>3. Zijn speels en ook gedisciplineerd</a:t>
            </a:r>
          </a:p>
          <a:p>
            <a:r>
              <a:rPr lang="nl-NL" sz="2400" dirty="0">
                <a:solidFill>
                  <a:schemeClr val="tx1"/>
                </a:solidFill>
              </a:rPr>
              <a:t>4. Hebben verbeelding maar zijn ook realistisch</a:t>
            </a:r>
          </a:p>
          <a:p>
            <a:r>
              <a:rPr lang="nl-NL" sz="2400" dirty="0">
                <a:solidFill>
                  <a:schemeClr val="tx1"/>
                </a:solidFill>
              </a:rPr>
              <a:t>5. Zijn zowel extravert als introvert</a:t>
            </a:r>
          </a:p>
          <a:p>
            <a:r>
              <a:rPr lang="nl-NL" sz="2400" dirty="0">
                <a:solidFill>
                  <a:schemeClr val="tx1"/>
                </a:solidFill>
              </a:rPr>
              <a:t>6. Zijn bescheiden en trots</a:t>
            </a:r>
          </a:p>
          <a:p>
            <a:r>
              <a:rPr lang="nl-NL" sz="2400" dirty="0">
                <a:solidFill>
                  <a:schemeClr val="tx1"/>
                </a:solidFill>
              </a:rPr>
              <a:t>7. Zowel mannelijk als vrouwelijk</a:t>
            </a:r>
          </a:p>
          <a:p>
            <a:r>
              <a:rPr lang="nl-NL" sz="2400" dirty="0">
                <a:solidFill>
                  <a:schemeClr val="tx1"/>
                </a:solidFill>
              </a:rPr>
              <a:t>8. Eenzijdig, subjectief gedreven maar ook  objectief</a:t>
            </a:r>
          </a:p>
          <a:p>
            <a:r>
              <a:rPr lang="nl-NL" sz="2400" dirty="0">
                <a:solidFill>
                  <a:schemeClr val="tx1"/>
                </a:solidFill>
              </a:rPr>
              <a:t>9. Ondervinden pijn en leed maar ook veel genot</a:t>
            </a:r>
          </a:p>
          <a:p>
            <a:endParaRPr lang="en-US" dirty="0"/>
          </a:p>
        </p:txBody>
      </p:sp>
    </p:spTree>
    <p:extLst>
      <p:ext uri="{BB962C8B-B14F-4D97-AF65-F5344CB8AC3E}">
        <p14:creationId xmlns:p14="http://schemas.microsoft.com/office/powerpoint/2010/main" val="3051160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332656"/>
            <a:ext cx="8424936" cy="6336704"/>
          </a:xfrm>
        </p:spPr>
        <p:txBody>
          <a:bodyPr>
            <a:normAutofit fontScale="77500" lnSpcReduction="20000"/>
          </a:bodyPr>
          <a:lstStyle/>
          <a:p>
            <a:pPr algn="just"/>
            <a:r>
              <a:rPr lang="nl-NL" sz="2100" dirty="0">
                <a:solidFill>
                  <a:schemeClr val="tx1"/>
                </a:solidFill>
              </a:rPr>
              <a:t>energie</a:t>
            </a:r>
          </a:p>
          <a:p>
            <a:pPr algn="r"/>
            <a:r>
              <a:rPr lang="nl-NL" sz="2100" dirty="0">
                <a:solidFill>
                  <a:schemeClr val="tx1"/>
                </a:solidFill>
              </a:rPr>
              <a:t> stil  </a:t>
            </a:r>
          </a:p>
          <a:p>
            <a:pPr algn="l"/>
            <a:r>
              <a:rPr lang="nl-NL" sz="2100" dirty="0">
                <a:solidFill>
                  <a:schemeClr val="tx1"/>
                </a:solidFill>
              </a:rPr>
              <a:t>slim</a:t>
            </a:r>
          </a:p>
          <a:p>
            <a:pPr algn="r"/>
            <a:r>
              <a:rPr lang="nl-NL" sz="2100" dirty="0">
                <a:solidFill>
                  <a:schemeClr val="tx1"/>
                </a:solidFill>
              </a:rPr>
              <a:t>naïef</a:t>
            </a:r>
          </a:p>
          <a:p>
            <a:pPr algn="l"/>
            <a:r>
              <a:rPr lang="nl-NL" sz="2100" dirty="0">
                <a:solidFill>
                  <a:schemeClr val="tx1"/>
                </a:solidFill>
              </a:rPr>
              <a:t>speels </a:t>
            </a:r>
          </a:p>
          <a:p>
            <a:pPr algn="r"/>
            <a:r>
              <a:rPr lang="nl-NL" sz="2100" dirty="0">
                <a:solidFill>
                  <a:schemeClr val="tx1"/>
                </a:solidFill>
              </a:rPr>
              <a:t>gedisciplineerd</a:t>
            </a:r>
          </a:p>
          <a:p>
            <a:pPr algn="l"/>
            <a:r>
              <a:rPr lang="nl-NL" sz="2100" dirty="0">
                <a:solidFill>
                  <a:schemeClr val="tx1"/>
                </a:solidFill>
              </a:rPr>
              <a:t>Verbeelding</a:t>
            </a:r>
          </a:p>
          <a:p>
            <a:pPr algn="r"/>
            <a:r>
              <a:rPr lang="nl-NL" sz="2100" dirty="0">
                <a:solidFill>
                  <a:schemeClr val="tx1"/>
                </a:solidFill>
              </a:rPr>
              <a:t>realistisch</a:t>
            </a:r>
          </a:p>
          <a:p>
            <a:pPr algn="l"/>
            <a:r>
              <a:rPr lang="nl-NL" sz="2100" dirty="0">
                <a:solidFill>
                  <a:schemeClr val="tx1"/>
                </a:solidFill>
              </a:rPr>
              <a:t>extravert</a:t>
            </a:r>
          </a:p>
          <a:p>
            <a:pPr algn="r"/>
            <a:r>
              <a:rPr lang="nl-NL" sz="2100" dirty="0">
                <a:solidFill>
                  <a:schemeClr val="tx1"/>
                </a:solidFill>
              </a:rPr>
              <a:t> introvert</a:t>
            </a:r>
          </a:p>
          <a:p>
            <a:pPr algn="l"/>
            <a:r>
              <a:rPr lang="nl-NL" sz="2100" dirty="0">
                <a:solidFill>
                  <a:schemeClr val="tx1"/>
                </a:solidFill>
              </a:rPr>
              <a:t>bescheiden</a:t>
            </a:r>
          </a:p>
          <a:p>
            <a:pPr algn="r"/>
            <a:r>
              <a:rPr lang="nl-NL" sz="2100" dirty="0">
                <a:solidFill>
                  <a:schemeClr val="tx1"/>
                </a:solidFill>
              </a:rPr>
              <a:t>trots</a:t>
            </a:r>
          </a:p>
          <a:p>
            <a:pPr algn="l"/>
            <a:r>
              <a:rPr lang="nl-NL" sz="2100" dirty="0">
                <a:solidFill>
                  <a:schemeClr val="tx1"/>
                </a:solidFill>
              </a:rPr>
              <a:t>vrouwelijk </a:t>
            </a:r>
          </a:p>
          <a:p>
            <a:pPr algn="r"/>
            <a:r>
              <a:rPr lang="nl-NL" sz="2100" dirty="0">
                <a:solidFill>
                  <a:schemeClr val="tx1"/>
                </a:solidFill>
              </a:rPr>
              <a:t>mannelijk</a:t>
            </a:r>
          </a:p>
          <a:p>
            <a:pPr algn="l"/>
            <a:r>
              <a:rPr lang="nl-NL" sz="2100" dirty="0">
                <a:solidFill>
                  <a:schemeClr val="tx1"/>
                </a:solidFill>
              </a:rPr>
              <a:t>eenzijdig</a:t>
            </a:r>
          </a:p>
          <a:p>
            <a:pPr algn="r"/>
            <a:r>
              <a:rPr lang="nl-NL" sz="2100" dirty="0">
                <a:solidFill>
                  <a:schemeClr val="tx1"/>
                </a:solidFill>
              </a:rPr>
              <a:t>objectief</a:t>
            </a:r>
          </a:p>
          <a:p>
            <a:pPr algn="l"/>
            <a:r>
              <a:rPr lang="nl-NL" sz="2100" dirty="0">
                <a:solidFill>
                  <a:schemeClr val="tx1"/>
                </a:solidFill>
              </a:rPr>
              <a:t>pijn en leed </a:t>
            </a:r>
          </a:p>
          <a:p>
            <a:pPr algn="r"/>
            <a:r>
              <a:rPr lang="nl-NL" sz="2300" dirty="0">
                <a:solidFill>
                  <a:schemeClr val="tx1"/>
                </a:solidFill>
              </a:rPr>
              <a:t>genot</a:t>
            </a:r>
          </a:p>
          <a:p>
            <a:r>
              <a:rPr lang="en-US" sz="6400" dirty="0"/>
              <a:t>10. COMPLEX</a:t>
            </a:r>
          </a:p>
          <a:p>
            <a:endParaRPr lang="en-US" dirty="0"/>
          </a:p>
          <a:p>
            <a:r>
              <a:rPr lang="en-US" dirty="0" err="1">
                <a:solidFill>
                  <a:schemeClr val="tx1"/>
                </a:solidFill>
              </a:rPr>
              <a:t>polariteit</a:t>
            </a:r>
            <a:endParaRPr lang="en-US" dirty="0">
              <a:solidFill>
                <a:schemeClr val="tx1"/>
              </a:solidFill>
            </a:endParaRPr>
          </a:p>
        </p:txBody>
      </p:sp>
      <p:pic>
        <p:nvPicPr>
          <p:cNvPr id="6" name="Afbeelding 5"/>
          <p:cNvPicPr>
            <a:picLocks noChangeAspect="1"/>
          </p:cNvPicPr>
          <p:nvPr/>
        </p:nvPicPr>
        <p:blipFill>
          <a:blip r:embed="rId2"/>
          <a:stretch>
            <a:fillRect/>
          </a:stretch>
        </p:blipFill>
        <p:spPr>
          <a:xfrm>
            <a:off x="1907704" y="1556792"/>
            <a:ext cx="5068007" cy="2029108"/>
          </a:xfrm>
          <a:prstGeom prst="rect">
            <a:avLst/>
          </a:prstGeom>
        </p:spPr>
      </p:pic>
    </p:spTree>
    <p:extLst>
      <p:ext uri="{BB962C8B-B14F-4D97-AF65-F5344CB8AC3E}">
        <p14:creationId xmlns:p14="http://schemas.microsoft.com/office/powerpoint/2010/main" val="1599278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556792"/>
            <a:ext cx="8229600" cy="5040560"/>
          </a:xfrm>
        </p:spPr>
        <p:txBody>
          <a:bodyPr/>
          <a:lstStyle/>
          <a:p>
            <a:pPr marL="0" indent="0" algn="ctr">
              <a:buNone/>
            </a:pPr>
            <a:r>
              <a:rPr lang="nl-NL" b="1" dirty="0"/>
              <a:t>cognitieve dissonantie</a:t>
            </a:r>
          </a:p>
          <a:p>
            <a:pPr marL="0" indent="0" algn="ctr">
              <a:buNone/>
            </a:pPr>
            <a:r>
              <a:rPr lang="nl-NL" dirty="0"/>
              <a:t> </a:t>
            </a:r>
          </a:p>
          <a:p>
            <a:pPr marL="0" indent="0" algn="ctr">
              <a:buNone/>
            </a:pPr>
            <a:r>
              <a:rPr lang="nl-NL" dirty="0"/>
              <a:t>is de onaangename spanning die iemand ervaart bij tegenstrijdige overtuigingen, ideeën of opvattingen of bij handelen in strijd met de eigen overtuiging.</a:t>
            </a:r>
          </a:p>
        </p:txBody>
      </p:sp>
    </p:spTree>
    <p:extLst>
      <p:ext uri="{BB962C8B-B14F-4D97-AF65-F5344CB8AC3E}">
        <p14:creationId xmlns:p14="http://schemas.microsoft.com/office/powerpoint/2010/main" val="398783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76672"/>
            <a:ext cx="8229600" cy="6120680"/>
          </a:xfrm>
        </p:spPr>
        <p:txBody>
          <a:bodyPr/>
          <a:lstStyle/>
          <a:p>
            <a:pPr marL="0" indent="0" algn="ctr">
              <a:buNone/>
            </a:pPr>
            <a:r>
              <a:rPr lang="nl-NL" dirty="0"/>
              <a:t> creativiteit is</a:t>
            </a:r>
          </a:p>
          <a:p>
            <a:pPr marL="0" indent="0" algn="ctr">
              <a:buNone/>
            </a:pPr>
            <a:endParaRPr lang="nl-NL" dirty="0"/>
          </a:p>
          <a:p>
            <a:pPr marL="0" indent="0" algn="ctr">
              <a:buNone/>
            </a:pPr>
            <a:r>
              <a:rPr lang="nl-NL" dirty="0"/>
              <a:t>is de </a:t>
            </a:r>
            <a:r>
              <a:rPr lang="nl-NL" u="sng" dirty="0"/>
              <a:t>aangename</a:t>
            </a:r>
            <a:r>
              <a:rPr lang="nl-NL" dirty="0"/>
              <a:t> spanning die iemand ervaart bij tegenstrijdige ideeën</a:t>
            </a:r>
          </a:p>
        </p:txBody>
      </p:sp>
      <p:pic>
        <p:nvPicPr>
          <p:cNvPr id="4" name="Afbeelding 3"/>
          <p:cNvPicPr>
            <a:picLocks noChangeAspect="1"/>
          </p:cNvPicPr>
          <p:nvPr/>
        </p:nvPicPr>
        <p:blipFill>
          <a:blip r:embed="rId3"/>
          <a:stretch>
            <a:fillRect/>
          </a:stretch>
        </p:blipFill>
        <p:spPr>
          <a:xfrm>
            <a:off x="3174168" y="3284984"/>
            <a:ext cx="2795664" cy="1387202"/>
          </a:xfrm>
          <a:prstGeom prst="rect">
            <a:avLst/>
          </a:prstGeom>
        </p:spPr>
      </p:pic>
    </p:spTree>
    <p:extLst>
      <p:ext uri="{BB962C8B-B14F-4D97-AF65-F5344CB8AC3E}">
        <p14:creationId xmlns:p14="http://schemas.microsoft.com/office/powerpoint/2010/main" val="2120332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526" y="980728"/>
            <a:ext cx="7772400" cy="5544616"/>
          </a:xfrm>
        </p:spPr>
        <p:txBody>
          <a:bodyPr>
            <a:normAutofit/>
          </a:bodyPr>
          <a:lstStyle/>
          <a:p>
            <a:r>
              <a:rPr lang="nl-NL" sz="2000" dirty="0"/>
              <a:t>de koepel</a:t>
            </a:r>
            <a:br>
              <a:rPr lang="nl-NL" sz="2000" dirty="0"/>
            </a:br>
            <a:br>
              <a:rPr lang="nl-NL" sz="2000" dirty="0"/>
            </a:br>
            <a:r>
              <a:rPr lang="nl-NL" sz="2000" dirty="0"/>
              <a:t>de strontkar van Kepler</a:t>
            </a:r>
            <a:br>
              <a:rPr lang="nl-NL" sz="2000" dirty="0"/>
            </a:br>
            <a:br>
              <a:rPr lang="nl-NL" sz="2000" dirty="0"/>
            </a:br>
            <a:r>
              <a:rPr lang="nl-NL" sz="2000" dirty="0"/>
              <a:t>de 3 %</a:t>
            </a:r>
            <a:br>
              <a:rPr lang="nl-NL" sz="2000" dirty="0"/>
            </a:br>
            <a:br>
              <a:rPr lang="nl-NL" sz="2000" dirty="0"/>
            </a:br>
            <a:r>
              <a:rPr lang="nl-NL" sz="2000" dirty="0"/>
              <a:t>de 10 eigenschappen</a:t>
            </a:r>
            <a:br>
              <a:rPr lang="nl-NL" sz="2000" dirty="0"/>
            </a:br>
            <a:br>
              <a:rPr lang="nl-NL" sz="2000" dirty="0"/>
            </a:br>
            <a:r>
              <a:rPr lang="nl-NL" sz="2000" dirty="0"/>
              <a:t>het ether</a:t>
            </a:r>
            <a:br>
              <a:rPr lang="nl-NL" sz="2000" dirty="0"/>
            </a:br>
            <a:br>
              <a:rPr lang="nl-NL" sz="2000" dirty="0"/>
            </a:br>
            <a:r>
              <a:rPr lang="nl-NL" sz="2000" dirty="0"/>
              <a:t>de ruimte</a:t>
            </a:r>
            <a:br>
              <a:rPr lang="nl-NL" sz="2000" dirty="0"/>
            </a:br>
            <a:br>
              <a:rPr lang="nl-NL" sz="2000" dirty="0"/>
            </a:br>
            <a:br>
              <a:rPr lang="nl-NL" sz="2000" dirty="0"/>
            </a:br>
            <a:r>
              <a:rPr lang="nl-NL" sz="2000" dirty="0"/>
              <a:t>tips!</a:t>
            </a:r>
            <a:br>
              <a:rPr lang="nl-NL" sz="2400" dirty="0"/>
            </a:br>
            <a:br>
              <a:rPr lang="en-US" sz="2400" dirty="0"/>
            </a:br>
            <a:endParaRPr lang="en-US" sz="2400" dirty="0"/>
          </a:p>
        </p:txBody>
      </p:sp>
      <p:sp>
        <p:nvSpPr>
          <p:cNvPr id="4" name="Title 1"/>
          <p:cNvSpPr txBox="1">
            <a:spLocks/>
          </p:cNvSpPr>
          <p:nvPr/>
        </p:nvSpPr>
        <p:spPr>
          <a:xfrm>
            <a:off x="680526" y="2717439"/>
            <a:ext cx="7772400" cy="23042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NL" sz="2000" dirty="0"/>
          </a:p>
        </p:txBody>
      </p:sp>
      <p:sp>
        <p:nvSpPr>
          <p:cNvPr id="5" name="Title 1"/>
          <p:cNvSpPr txBox="1">
            <a:spLocks/>
          </p:cNvSpPr>
          <p:nvPr/>
        </p:nvSpPr>
        <p:spPr>
          <a:xfrm>
            <a:off x="827584" y="5013176"/>
            <a:ext cx="7772400" cy="23042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dirty="0"/>
          </a:p>
        </p:txBody>
      </p:sp>
    </p:spTree>
    <p:extLst>
      <p:ext uri="{BB962C8B-B14F-4D97-AF65-F5344CB8AC3E}">
        <p14:creationId xmlns:p14="http://schemas.microsoft.com/office/powerpoint/2010/main" val="946769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idx="1"/>
          </p:nvPr>
        </p:nvSpPr>
        <p:spPr>
          <a:xfrm>
            <a:off x="467544" y="980728"/>
            <a:ext cx="8229600" cy="50403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200" dirty="0"/>
              <a:t>5. het ether</a:t>
            </a:r>
          </a:p>
        </p:txBody>
      </p:sp>
    </p:spTree>
    <p:extLst>
      <p:ext uri="{BB962C8B-B14F-4D97-AF65-F5344CB8AC3E}">
        <p14:creationId xmlns:p14="http://schemas.microsoft.com/office/powerpoint/2010/main" val="337289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475656" y="1801666"/>
            <a:ext cx="2808312" cy="2059429"/>
          </a:xfrm>
          <a:prstGeom prst="rect">
            <a:avLst/>
          </a:prstGeom>
        </p:spPr>
      </p:pic>
      <p:sp>
        <p:nvSpPr>
          <p:cNvPr id="3" name="Title 1"/>
          <p:cNvSpPr txBox="1">
            <a:spLocks/>
          </p:cNvSpPr>
          <p:nvPr/>
        </p:nvSpPr>
        <p:spPr>
          <a:xfrm>
            <a:off x="685800" y="14807"/>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Sheldrake: de </a:t>
            </a:r>
            <a:r>
              <a:rPr lang="en-US" sz="3200" dirty="0" err="1"/>
              <a:t>geest</a:t>
            </a:r>
            <a:r>
              <a:rPr lang="en-US" sz="3200" dirty="0"/>
              <a:t> </a:t>
            </a:r>
            <a:r>
              <a:rPr lang="en-US" sz="3200" dirty="0" err="1"/>
              <a:t>buiten</a:t>
            </a:r>
            <a:r>
              <a:rPr lang="en-US" sz="3200" dirty="0"/>
              <a:t> het </a:t>
            </a:r>
            <a:r>
              <a:rPr lang="en-US" sz="3200" dirty="0" err="1"/>
              <a:t>lichaam</a:t>
            </a:r>
            <a:endParaRPr lang="en-US" sz="3200" dirty="0"/>
          </a:p>
        </p:txBody>
      </p:sp>
      <p:pic>
        <p:nvPicPr>
          <p:cNvPr id="2" name="Afbeelding 1"/>
          <p:cNvPicPr>
            <a:picLocks noChangeAspect="1"/>
          </p:cNvPicPr>
          <p:nvPr/>
        </p:nvPicPr>
        <p:blipFill>
          <a:blip r:embed="rId4"/>
          <a:stretch>
            <a:fillRect/>
          </a:stretch>
        </p:blipFill>
        <p:spPr>
          <a:xfrm>
            <a:off x="4638734" y="1717693"/>
            <a:ext cx="3461503" cy="2215362"/>
          </a:xfrm>
          <a:prstGeom prst="rect">
            <a:avLst/>
          </a:prstGeom>
        </p:spPr>
      </p:pic>
      <p:pic>
        <p:nvPicPr>
          <p:cNvPr id="4" name="Afbeelding 3"/>
          <p:cNvPicPr>
            <a:picLocks noChangeAspect="1"/>
          </p:cNvPicPr>
          <p:nvPr/>
        </p:nvPicPr>
        <p:blipFill>
          <a:blip r:embed="rId5"/>
          <a:stretch>
            <a:fillRect/>
          </a:stretch>
        </p:blipFill>
        <p:spPr>
          <a:xfrm>
            <a:off x="1442797" y="3933055"/>
            <a:ext cx="2841171" cy="2304257"/>
          </a:xfrm>
          <a:prstGeom prst="rect">
            <a:avLst/>
          </a:prstGeom>
        </p:spPr>
      </p:pic>
      <p:pic>
        <p:nvPicPr>
          <p:cNvPr id="6" name="Afbeelding 5"/>
          <p:cNvPicPr>
            <a:picLocks noChangeAspect="1"/>
          </p:cNvPicPr>
          <p:nvPr/>
        </p:nvPicPr>
        <p:blipFill>
          <a:blip r:embed="rId6"/>
          <a:stretch>
            <a:fillRect/>
          </a:stretch>
        </p:blipFill>
        <p:spPr>
          <a:xfrm>
            <a:off x="4716016" y="4005064"/>
            <a:ext cx="3245478" cy="2160240"/>
          </a:xfrm>
          <a:prstGeom prst="rect">
            <a:avLst/>
          </a:prstGeom>
        </p:spPr>
      </p:pic>
    </p:spTree>
    <p:extLst>
      <p:ext uri="{BB962C8B-B14F-4D97-AF65-F5344CB8AC3E}">
        <p14:creationId xmlns:p14="http://schemas.microsoft.com/office/powerpoint/2010/main" val="1703580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3568" y="508518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
        <p:nvSpPr>
          <p:cNvPr id="4" name="Title 1"/>
          <p:cNvSpPr txBox="1">
            <a:spLocks/>
          </p:cNvSpPr>
          <p:nvPr/>
        </p:nvSpPr>
        <p:spPr>
          <a:xfrm>
            <a:off x="1043608" y="5186473"/>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Het </a:t>
            </a:r>
            <a:r>
              <a:rPr lang="en-US" sz="3200" dirty="0" err="1"/>
              <a:t>morfogenetisch</a:t>
            </a:r>
            <a:r>
              <a:rPr lang="en-US" sz="3200" dirty="0"/>
              <a:t> veld</a:t>
            </a:r>
          </a:p>
        </p:txBody>
      </p:sp>
      <p:pic>
        <p:nvPicPr>
          <p:cNvPr id="2" name="Afbeelding 1"/>
          <p:cNvPicPr>
            <a:picLocks noChangeAspect="1"/>
          </p:cNvPicPr>
          <p:nvPr/>
        </p:nvPicPr>
        <p:blipFill>
          <a:blip r:embed="rId3"/>
          <a:stretch>
            <a:fillRect/>
          </a:stretch>
        </p:blipFill>
        <p:spPr>
          <a:xfrm>
            <a:off x="5220072" y="1560997"/>
            <a:ext cx="3289868" cy="3236155"/>
          </a:xfrm>
          <a:prstGeom prst="rect">
            <a:avLst/>
          </a:prstGeom>
        </p:spPr>
      </p:pic>
      <p:pic>
        <p:nvPicPr>
          <p:cNvPr id="7" name="Afbeelding 6"/>
          <p:cNvPicPr>
            <a:picLocks noChangeAspect="1"/>
          </p:cNvPicPr>
          <p:nvPr/>
        </p:nvPicPr>
        <p:blipFill>
          <a:blip r:embed="rId4"/>
          <a:stretch>
            <a:fillRect/>
          </a:stretch>
        </p:blipFill>
        <p:spPr>
          <a:xfrm>
            <a:off x="1043608" y="332656"/>
            <a:ext cx="3210373" cy="4963218"/>
          </a:xfrm>
          <a:prstGeom prst="rect">
            <a:avLst/>
          </a:prstGeom>
        </p:spPr>
      </p:pic>
    </p:spTree>
    <p:extLst>
      <p:ext uri="{BB962C8B-B14F-4D97-AF65-F5344CB8AC3E}">
        <p14:creationId xmlns:p14="http://schemas.microsoft.com/office/powerpoint/2010/main" val="325236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3568" y="508518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
        <p:nvSpPr>
          <p:cNvPr id="4" name="Title 1"/>
          <p:cNvSpPr txBox="1">
            <a:spLocks/>
          </p:cNvSpPr>
          <p:nvPr/>
        </p:nvSpPr>
        <p:spPr>
          <a:xfrm>
            <a:off x="1043608" y="494116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
        <p:nvSpPr>
          <p:cNvPr id="6" name="Title 1"/>
          <p:cNvSpPr txBox="1">
            <a:spLocks/>
          </p:cNvSpPr>
          <p:nvPr/>
        </p:nvSpPr>
        <p:spPr>
          <a:xfrm>
            <a:off x="501418" y="1715567"/>
            <a:ext cx="7772400" cy="51424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dirty="0"/>
              <a:t>1. </a:t>
            </a:r>
            <a:r>
              <a:rPr lang="en-US" sz="2200" dirty="0" err="1"/>
              <a:t>Gemiddeld</a:t>
            </a:r>
            <a:r>
              <a:rPr lang="en-US" sz="2200" dirty="0"/>
              <a:t> 60.000 per dag in 10 </a:t>
            </a:r>
            <a:r>
              <a:rPr lang="en-US" sz="2200" dirty="0" err="1"/>
              <a:t>uur</a:t>
            </a:r>
            <a:endParaRPr lang="en-US" sz="2200" dirty="0"/>
          </a:p>
          <a:p>
            <a:pPr algn="l"/>
            <a:endParaRPr lang="en-US" sz="2200" dirty="0"/>
          </a:p>
          <a:p>
            <a:pPr algn="l"/>
            <a:r>
              <a:rPr lang="en-US" sz="2200" dirty="0"/>
              <a:t>2. = 6.000 per </a:t>
            </a:r>
            <a:r>
              <a:rPr lang="en-US" sz="2200" dirty="0" err="1"/>
              <a:t>uur</a:t>
            </a:r>
            <a:endParaRPr lang="en-US" sz="2200" dirty="0"/>
          </a:p>
          <a:p>
            <a:pPr algn="l"/>
            <a:endParaRPr lang="en-US" sz="2200" dirty="0"/>
          </a:p>
          <a:p>
            <a:pPr algn="l"/>
            <a:r>
              <a:rPr lang="en-US" sz="2200" dirty="0"/>
              <a:t>3. in </a:t>
            </a:r>
            <a:r>
              <a:rPr lang="en-US" sz="2200" dirty="0" err="1"/>
              <a:t>een</a:t>
            </a:r>
            <a:r>
              <a:rPr lang="en-US" sz="2200" dirty="0"/>
              <a:t> top </a:t>
            </a:r>
            <a:r>
              <a:rPr lang="en-US" sz="2200" dirty="0" err="1"/>
              <a:t>uur</a:t>
            </a:r>
            <a:r>
              <a:rPr lang="en-US" sz="2200" dirty="0"/>
              <a:t> </a:t>
            </a:r>
            <a:r>
              <a:rPr lang="en-US" sz="2200" dirty="0" err="1"/>
              <a:t>dubbel</a:t>
            </a:r>
            <a:r>
              <a:rPr lang="en-US" sz="2200" dirty="0"/>
              <a:t> = 12.000</a:t>
            </a:r>
          </a:p>
          <a:p>
            <a:pPr algn="l"/>
            <a:endParaRPr lang="en-US" sz="2200" dirty="0"/>
          </a:p>
          <a:p>
            <a:pPr algn="l"/>
            <a:r>
              <a:rPr lang="en-US" sz="2200" dirty="0"/>
              <a:t>4. </a:t>
            </a:r>
            <a:r>
              <a:rPr lang="en-US" sz="2200" dirty="0" err="1"/>
              <a:t>waarvan</a:t>
            </a:r>
            <a:r>
              <a:rPr lang="en-US" sz="2200" dirty="0"/>
              <a:t> 9% </a:t>
            </a:r>
            <a:r>
              <a:rPr lang="en-US" sz="2200" dirty="0" err="1"/>
              <a:t>origineel</a:t>
            </a:r>
            <a:r>
              <a:rPr lang="en-US" sz="2200" dirty="0"/>
              <a:t> = 1.080</a:t>
            </a:r>
          </a:p>
          <a:p>
            <a:pPr algn="l"/>
            <a:endParaRPr lang="en-US" sz="2200" dirty="0"/>
          </a:p>
          <a:p>
            <a:pPr algn="l"/>
            <a:r>
              <a:rPr lang="en-US" sz="2200" dirty="0"/>
              <a:t>5. 25 </a:t>
            </a:r>
            <a:r>
              <a:rPr lang="en-US" sz="2200" dirty="0" err="1"/>
              <a:t>mensen</a:t>
            </a:r>
            <a:r>
              <a:rPr lang="en-US" sz="2200" dirty="0"/>
              <a:t> in 30 min =</a:t>
            </a:r>
          </a:p>
          <a:p>
            <a:endParaRPr lang="en-US" sz="3200" dirty="0"/>
          </a:p>
          <a:p>
            <a:r>
              <a:rPr lang="en-US" sz="6000" dirty="0"/>
              <a:t>13.500 </a:t>
            </a:r>
          </a:p>
          <a:p>
            <a:r>
              <a:rPr lang="en-US" sz="3200" dirty="0" err="1"/>
              <a:t>gedachten</a:t>
            </a:r>
            <a:r>
              <a:rPr lang="en-US" sz="3200" dirty="0"/>
              <a:t> </a:t>
            </a:r>
            <a:r>
              <a:rPr lang="en-US" sz="3200" dirty="0" err="1"/>
              <a:t>hier</a:t>
            </a:r>
            <a:r>
              <a:rPr lang="en-US" sz="3200" dirty="0"/>
              <a:t> en nu</a:t>
            </a:r>
          </a:p>
          <a:p>
            <a:endParaRPr lang="en-US" sz="3200" dirty="0"/>
          </a:p>
        </p:txBody>
      </p:sp>
      <p:pic>
        <p:nvPicPr>
          <p:cNvPr id="2" name="Afbeelding 1"/>
          <p:cNvPicPr>
            <a:picLocks noChangeAspect="1"/>
          </p:cNvPicPr>
          <p:nvPr/>
        </p:nvPicPr>
        <p:blipFill>
          <a:blip r:embed="rId3"/>
          <a:stretch>
            <a:fillRect/>
          </a:stretch>
        </p:blipFill>
        <p:spPr>
          <a:xfrm>
            <a:off x="5835115" y="1772816"/>
            <a:ext cx="2620853" cy="2592288"/>
          </a:xfrm>
          <a:prstGeom prst="rect">
            <a:avLst/>
          </a:prstGeom>
        </p:spPr>
      </p:pic>
      <p:sp>
        <p:nvSpPr>
          <p:cNvPr id="7" name="Title 1"/>
          <p:cNvSpPr txBox="1">
            <a:spLocks/>
          </p:cNvSpPr>
          <p:nvPr/>
        </p:nvSpPr>
        <p:spPr>
          <a:xfrm>
            <a:off x="467544" y="30887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t>morfologisch veld hier en nu</a:t>
            </a:r>
            <a:br>
              <a:rPr lang="en-US"/>
            </a:br>
            <a:endParaRPr lang="en-US" dirty="0"/>
          </a:p>
        </p:txBody>
      </p:sp>
    </p:spTree>
    <p:extLst>
      <p:ext uri="{BB962C8B-B14F-4D97-AF65-F5344CB8AC3E}">
        <p14:creationId xmlns:p14="http://schemas.microsoft.com/office/powerpoint/2010/main" val="282116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3568" y="508518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
        <p:nvSpPr>
          <p:cNvPr id="4" name="Title 1"/>
          <p:cNvSpPr txBox="1">
            <a:spLocks/>
          </p:cNvSpPr>
          <p:nvPr/>
        </p:nvSpPr>
        <p:spPr>
          <a:xfrm>
            <a:off x="1043608" y="494116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
        <p:nvSpPr>
          <p:cNvPr id="6" name="Title 1"/>
          <p:cNvSpPr txBox="1">
            <a:spLocks/>
          </p:cNvSpPr>
          <p:nvPr/>
        </p:nvSpPr>
        <p:spPr>
          <a:xfrm>
            <a:off x="611560" y="0"/>
            <a:ext cx="7772400" cy="641119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a:p>
            <a:pPr algn="l"/>
            <a:endParaRPr lang="en-US" sz="2800" dirty="0"/>
          </a:p>
          <a:p>
            <a:pPr algn="l"/>
            <a:endParaRPr lang="en-US" sz="2800" dirty="0"/>
          </a:p>
          <a:p>
            <a:r>
              <a:rPr lang="en-US" sz="4800" dirty="0"/>
              <a:t>13.500 </a:t>
            </a:r>
            <a:r>
              <a:rPr lang="en-US" sz="4800" dirty="0" err="1"/>
              <a:t>gedachten</a:t>
            </a:r>
            <a:endParaRPr lang="en-US" sz="4800" dirty="0"/>
          </a:p>
          <a:p>
            <a:endParaRPr lang="en-US" sz="3200" dirty="0"/>
          </a:p>
          <a:p>
            <a:endParaRPr lang="en-US" sz="6000" dirty="0"/>
          </a:p>
          <a:p>
            <a:endParaRPr lang="en-US" sz="3200" dirty="0"/>
          </a:p>
        </p:txBody>
      </p:sp>
      <p:pic>
        <p:nvPicPr>
          <p:cNvPr id="2" name="Afbeelding 1"/>
          <p:cNvPicPr>
            <a:picLocks noChangeAspect="1"/>
          </p:cNvPicPr>
          <p:nvPr/>
        </p:nvPicPr>
        <p:blipFill>
          <a:blip r:embed="rId2"/>
          <a:stretch>
            <a:fillRect/>
          </a:stretch>
        </p:blipFill>
        <p:spPr>
          <a:xfrm>
            <a:off x="4436205" y="1303152"/>
            <a:ext cx="1147664" cy="1135155"/>
          </a:xfrm>
          <a:prstGeom prst="rect">
            <a:avLst/>
          </a:prstGeom>
        </p:spPr>
      </p:pic>
      <p:pic>
        <p:nvPicPr>
          <p:cNvPr id="7" name="Afbeelding 6"/>
          <p:cNvPicPr>
            <a:picLocks noChangeAspect="1"/>
          </p:cNvPicPr>
          <p:nvPr/>
        </p:nvPicPr>
        <p:blipFill>
          <a:blip r:embed="rId2"/>
          <a:stretch>
            <a:fillRect/>
          </a:stretch>
        </p:blipFill>
        <p:spPr>
          <a:xfrm>
            <a:off x="5808674" y="3352328"/>
            <a:ext cx="1147664" cy="1135155"/>
          </a:xfrm>
          <a:prstGeom prst="rect">
            <a:avLst/>
          </a:prstGeom>
        </p:spPr>
      </p:pic>
      <p:pic>
        <p:nvPicPr>
          <p:cNvPr id="8" name="Afbeelding 7"/>
          <p:cNvPicPr>
            <a:picLocks noChangeAspect="1"/>
          </p:cNvPicPr>
          <p:nvPr/>
        </p:nvPicPr>
        <p:blipFill>
          <a:blip r:embed="rId2"/>
          <a:stretch>
            <a:fillRect/>
          </a:stretch>
        </p:blipFill>
        <p:spPr>
          <a:xfrm>
            <a:off x="1647121" y="4549545"/>
            <a:ext cx="1147664" cy="1135155"/>
          </a:xfrm>
          <a:prstGeom prst="rect">
            <a:avLst/>
          </a:prstGeom>
        </p:spPr>
      </p:pic>
      <p:pic>
        <p:nvPicPr>
          <p:cNvPr id="9" name="Afbeelding 8"/>
          <p:cNvPicPr>
            <a:picLocks noChangeAspect="1"/>
          </p:cNvPicPr>
          <p:nvPr/>
        </p:nvPicPr>
        <p:blipFill>
          <a:blip r:embed="rId2"/>
          <a:stretch>
            <a:fillRect/>
          </a:stretch>
        </p:blipFill>
        <p:spPr>
          <a:xfrm>
            <a:off x="3556867" y="663566"/>
            <a:ext cx="1147664" cy="1135155"/>
          </a:xfrm>
          <a:prstGeom prst="rect">
            <a:avLst/>
          </a:prstGeom>
        </p:spPr>
      </p:pic>
      <p:pic>
        <p:nvPicPr>
          <p:cNvPr id="10" name="Afbeelding 9"/>
          <p:cNvPicPr>
            <a:picLocks noChangeAspect="1"/>
          </p:cNvPicPr>
          <p:nvPr/>
        </p:nvPicPr>
        <p:blipFill>
          <a:blip r:embed="rId2"/>
          <a:stretch>
            <a:fillRect/>
          </a:stretch>
        </p:blipFill>
        <p:spPr>
          <a:xfrm>
            <a:off x="1089488" y="3590122"/>
            <a:ext cx="1147664" cy="1135155"/>
          </a:xfrm>
          <a:prstGeom prst="rect">
            <a:avLst/>
          </a:prstGeom>
        </p:spPr>
      </p:pic>
      <p:pic>
        <p:nvPicPr>
          <p:cNvPr id="11" name="Afbeelding 10"/>
          <p:cNvPicPr>
            <a:picLocks noChangeAspect="1"/>
          </p:cNvPicPr>
          <p:nvPr/>
        </p:nvPicPr>
        <p:blipFill>
          <a:blip r:embed="rId2"/>
          <a:stretch>
            <a:fillRect/>
          </a:stretch>
        </p:blipFill>
        <p:spPr>
          <a:xfrm>
            <a:off x="2855090" y="4569561"/>
            <a:ext cx="1147664" cy="1135155"/>
          </a:xfrm>
          <a:prstGeom prst="rect">
            <a:avLst/>
          </a:prstGeom>
        </p:spPr>
      </p:pic>
      <p:pic>
        <p:nvPicPr>
          <p:cNvPr id="12" name="Afbeelding 11"/>
          <p:cNvPicPr>
            <a:picLocks noChangeAspect="1"/>
          </p:cNvPicPr>
          <p:nvPr/>
        </p:nvPicPr>
        <p:blipFill>
          <a:blip r:embed="rId2"/>
          <a:stretch>
            <a:fillRect/>
          </a:stretch>
        </p:blipFill>
        <p:spPr>
          <a:xfrm>
            <a:off x="4857495" y="3894922"/>
            <a:ext cx="1147664" cy="1135155"/>
          </a:xfrm>
          <a:prstGeom prst="rect">
            <a:avLst/>
          </a:prstGeom>
        </p:spPr>
      </p:pic>
      <p:pic>
        <p:nvPicPr>
          <p:cNvPr id="13" name="Afbeelding 12"/>
          <p:cNvPicPr>
            <a:picLocks noChangeAspect="1"/>
          </p:cNvPicPr>
          <p:nvPr/>
        </p:nvPicPr>
        <p:blipFill>
          <a:blip r:embed="rId2"/>
          <a:stretch>
            <a:fillRect/>
          </a:stretch>
        </p:blipFill>
        <p:spPr>
          <a:xfrm>
            <a:off x="6774364" y="4100116"/>
            <a:ext cx="1147664" cy="1135155"/>
          </a:xfrm>
          <a:prstGeom prst="rect">
            <a:avLst/>
          </a:prstGeom>
        </p:spPr>
      </p:pic>
      <p:pic>
        <p:nvPicPr>
          <p:cNvPr id="14" name="Afbeelding 13"/>
          <p:cNvPicPr>
            <a:picLocks noChangeAspect="1"/>
          </p:cNvPicPr>
          <p:nvPr/>
        </p:nvPicPr>
        <p:blipFill>
          <a:blip r:embed="rId2"/>
          <a:stretch>
            <a:fillRect/>
          </a:stretch>
        </p:blipFill>
        <p:spPr>
          <a:xfrm>
            <a:off x="5800348" y="4624332"/>
            <a:ext cx="1147664" cy="1135155"/>
          </a:xfrm>
          <a:prstGeom prst="rect">
            <a:avLst/>
          </a:prstGeom>
        </p:spPr>
      </p:pic>
      <p:pic>
        <p:nvPicPr>
          <p:cNvPr id="15" name="Afbeelding 14"/>
          <p:cNvPicPr>
            <a:picLocks noChangeAspect="1"/>
          </p:cNvPicPr>
          <p:nvPr/>
        </p:nvPicPr>
        <p:blipFill>
          <a:blip r:embed="rId2"/>
          <a:stretch>
            <a:fillRect/>
          </a:stretch>
        </p:blipFill>
        <p:spPr>
          <a:xfrm>
            <a:off x="3923020" y="4323927"/>
            <a:ext cx="1147664" cy="1135155"/>
          </a:xfrm>
          <a:prstGeom prst="rect">
            <a:avLst/>
          </a:prstGeom>
        </p:spPr>
      </p:pic>
      <p:pic>
        <p:nvPicPr>
          <p:cNvPr id="16" name="Afbeelding 15"/>
          <p:cNvPicPr>
            <a:picLocks noChangeAspect="1"/>
          </p:cNvPicPr>
          <p:nvPr/>
        </p:nvPicPr>
        <p:blipFill>
          <a:blip r:embed="rId2"/>
          <a:stretch>
            <a:fillRect/>
          </a:stretch>
        </p:blipFill>
        <p:spPr>
          <a:xfrm>
            <a:off x="611357" y="4449924"/>
            <a:ext cx="1147664" cy="1135155"/>
          </a:xfrm>
          <a:prstGeom prst="rect">
            <a:avLst/>
          </a:prstGeom>
        </p:spPr>
      </p:pic>
      <p:pic>
        <p:nvPicPr>
          <p:cNvPr id="17" name="Afbeelding 16"/>
          <p:cNvPicPr>
            <a:picLocks noChangeAspect="1"/>
          </p:cNvPicPr>
          <p:nvPr/>
        </p:nvPicPr>
        <p:blipFill>
          <a:blip r:embed="rId2"/>
          <a:stretch>
            <a:fillRect/>
          </a:stretch>
        </p:blipFill>
        <p:spPr>
          <a:xfrm>
            <a:off x="2325734" y="1112806"/>
            <a:ext cx="1147664" cy="1135155"/>
          </a:xfrm>
          <a:prstGeom prst="rect">
            <a:avLst/>
          </a:prstGeom>
        </p:spPr>
      </p:pic>
      <p:pic>
        <p:nvPicPr>
          <p:cNvPr id="18" name="Afbeelding 17"/>
          <p:cNvPicPr>
            <a:picLocks noChangeAspect="1"/>
          </p:cNvPicPr>
          <p:nvPr/>
        </p:nvPicPr>
        <p:blipFill>
          <a:blip r:embed="rId2"/>
          <a:stretch>
            <a:fillRect/>
          </a:stretch>
        </p:blipFill>
        <p:spPr>
          <a:xfrm>
            <a:off x="2483768" y="3697222"/>
            <a:ext cx="1147664" cy="1135155"/>
          </a:xfrm>
          <a:prstGeom prst="rect">
            <a:avLst/>
          </a:prstGeom>
        </p:spPr>
      </p:pic>
      <p:pic>
        <p:nvPicPr>
          <p:cNvPr id="19" name="Afbeelding 18"/>
          <p:cNvPicPr>
            <a:picLocks noChangeAspect="1"/>
          </p:cNvPicPr>
          <p:nvPr/>
        </p:nvPicPr>
        <p:blipFill>
          <a:blip r:embed="rId2"/>
          <a:stretch>
            <a:fillRect/>
          </a:stretch>
        </p:blipFill>
        <p:spPr>
          <a:xfrm>
            <a:off x="762170" y="2334006"/>
            <a:ext cx="1147664" cy="1135155"/>
          </a:xfrm>
          <a:prstGeom prst="rect">
            <a:avLst/>
          </a:prstGeom>
        </p:spPr>
      </p:pic>
      <p:pic>
        <p:nvPicPr>
          <p:cNvPr id="20" name="Afbeelding 19"/>
          <p:cNvPicPr>
            <a:picLocks noChangeAspect="1"/>
          </p:cNvPicPr>
          <p:nvPr/>
        </p:nvPicPr>
        <p:blipFill>
          <a:blip r:embed="rId2"/>
          <a:stretch>
            <a:fillRect/>
          </a:stretch>
        </p:blipFill>
        <p:spPr>
          <a:xfrm>
            <a:off x="8052776" y="5789928"/>
            <a:ext cx="848964" cy="839711"/>
          </a:xfrm>
          <a:prstGeom prst="rect">
            <a:avLst/>
          </a:prstGeom>
        </p:spPr>
      </p:pic>
      <p:pic>
        <p:nvPicPr>
          <p:cNvPr id="21" name="Afbeelding 20"/>
          <p:cNvPicPr>
            <a:picLocks noChangeAspect="1"/>
          </p:cNvPicPr>
          <p:nvPr/>
        </p:nvPicPr>
        <p:blipFill>
          <a:blip r:embed="rId2"/>
          <a:stretch>
            <a:fillRect/>
          </a:stretch>
        </p:blipFill>
        <p:spPr>
          <a:xfrm>
            <a:off x="4788440" y="5053606"/>
            <a:ext cx="1147664" cy="1135155"/>
          </a:xfrm>
          <a:prstGeom prst="rect">
            <a:avLst/>
          </a:prstGeom>
        </p:spPr>
      </p:pic>
      <p:pic>
        <p:nvPicPr>
          <p:cNvPr id="22" name="Afbeelding 21"/>
          <p:cNvPicPr>
            <a:picLocks noChangeAspect="1"/>
          </p:cNvPicPr>
          <p:nvPr/>
        </p:nvPicPr>
        <p:blipFill>
          <a:blip r:embed="rId2"/>
          <a:stretch>
            <a:fillRect/>
          </a:stretch>
        </p:blipFill>
        <p:spPr>
          <a:xfrm>
            <a:off x="6232694" y="1526153"/>
            <a:ext cx="1147664" cy="1135155"/>
          </a:xfrm>
          <a:prstGeom prst="rect">
            <a:avLst/>
          </a:prstGeom>
        </p:spPr>
      </p:pic>
      <p:pic>
        <p:nvPicPr>
          <p:cNvPr id="23" name="Afbeelding 22"/>
          <p:cNvPicPr>
            <a:picLocks noChangeAspect="1"/>
          </p:cNvPicPr>
          <p:nvPr/>
        </p:nvPicPr>
        <p:blipFill>
          <a:blip r:embed="rId2"/>
          <a:stretch>
            <a:fillRect/>
          </a:stretch>
        </p:blipFill>
        <p:spPr>
          <a:xfrm>
            <a:off x="7231222" y="3160932"/>
            <a:ext cx="1147664" cy="1135155"/>
          </a:xfrm>
          <a:prstGeom prst="rect">
            <a:avLst/>
          </a:prstGeom>
        </p:spPr>
      </p:pic>
      <p:pic>
        <p:nvPicPr>
          <p:cNvPr id="24" name="Afbeelding 23"/>
          <p:cNvPicPr>
            <a:picLocks noChangeAspect="1"/>
          </p:cNvPicPr>
          <p:nvPr/>
        </p:nvPicPr>
        <p:blipFill>
          <a:blip r:embed="rId2"/>
          <a:stretch>
            <a:fillRect/>
          </a:stretch>
        </p:blipFill>
        <p:spPr>
          <a:xfrm>
            <a:off x="6983119" y="2131239"/>
            <a:ext cx="1147664" cy="1135155"/>
          </a:xfrm>
          <a:prstGeom prst="rect">
            <a:avLst/>
          </a:prstGeom>
        </p:spPr>
      </p:pic>
      <p:pic>
        <p:nvPicPr>
          <p:cNvPr id="25" name="Afbeelding 24"/>
          <p:cNvPicPr>
            <a:picLocks noChangeAspect="1"/>
          </p:cNvPicPr>
          <p:nvPr/>
        </p:nvPicPr>
        <p:blipFill>
          <a:blip r:embed="rId2"/>
          <a:stretch>
            <a:fillRect/>
          </a:stretch>
        </p:blipFill>
        <p:spPr>
          <a:xfrm>
            <a:off x="7216415" y="640781"/>
            <a:ext cx="1147664" cy="1135155"/>
          </a:xfrm>
          <a:prstGeom prst="rect">
            <a:avLst/>
          </a:prstGeom>
        </p:spPr>
      </p:pic>
      <p:pic>
        <p:nvPicPr>
          <p:cNvPr id="26" name="Afbeelding 25"/>
          <p:cNvPicPr>
            <a:picLocks noChangeAspect="1"/>
          </p:cNvPicPr>
          <p:nvPr/>
        </p:nvPicPr>
        <p:blipFill>
          <a:blip r:embed="rId2"/>
          <a:stretch>
            <a:fillRect/>
          </a:stretch>
        </p:blipFill>
        <p:spPr>
          <a:xfrm>
            <a:off x="1398508" y="1497363"/>
            <a:ext cx="1147664" cy="1135155"/>
          </a:xfrm>
          <a:prstGeom prst="rect">
            <a:avLst/>
          </a:prstGeom>
        </p:spPr>
      </p:pic>
      <p:pic>
        <p:nvPicPr>
          <p:cNvPr id="27" name="Afbeelding 26"/>
          <p:cNvPicPr>
            <a:picLocks noChangeAspect="1"/>
          </p:cNvPicPr>
          <p:nvPr/>
        </p:nvPicPr>
        <p:blipFill>
          <a:blip r:embed="rId2"/>
          <a:stretch>
            <a:fillRect/>
          </a:stretch>
        </p:blipFill>
        <p:spPr>
          <a:xfrm>
            <a:off x="110041" y="3309468"/>
            <a:ext cx="1147664" cy="1135155"/>
          </a:xfrm>
          <a:prstGeom prst="rect">
            <a:avLst/>
          </a:prstGeom>
        </p:spPr>
      </p:pic>
      <p:pic>
        <p:nvPicPr>
          <p:cNvPr id="28" name="Afbeelding 27"/>
          <p:cNvPicPr>
            <a:picLocks noChangeAspect="1"/>
          </p:cNvPicPr>
          <p:nvPr/>
        </p:nvPicPr>
        <p:blipFill>
          <a:blip r:embed="rId2"/>
          <a:stretch>
            <a:fillRect/>
          </a:stretch>
        </p:blipFill>
        <p:spPr>
          <a:xfrm>
            <a:off x="5315295" y="785001"/>
            <a:ext cx="1147664" cy="1135155"/>
          </a:xfrm>
          <a:prstGeom prst="rect">
            <a:avLst/>
          </a:prstGeom>
        </p:spPr>
      </p:pic>
      <p:pic>
        <p:nvPicPr>
          <p:cNvPr id="29" name="Afbeelding 28"/>
          <p:cNvPicPr>
            <a:picLocks noChangeAspect="1"/>
          </p:cNvPicPr>
          <p:nvPr/>
        </p:nvPicPr>
        <p:blipFill>
          <a:blip r:embed="rId2"/>
          <a:stretch>
            <a:fillRect/>
          </a:stretch>
        </p:blipFill>
        <p:spPr>
          <a:xfrm>
            <a:off x="3735997" y="3421670"/>
            <a:ext cx="1147664" cy="1135155"/>
          </a:xfrm>
          <a:prstGeom prst="rect">
            <a:avLst/>
          </a:prstGeom>
        </p:spPr>
      </p:pic>
      <p:pic>
        <p:nvPicPr>
          <p:cNvPr id="30" name="Afbeelding 29"/>
          <p:cNvPicPr>
            <a:picLocks noChangeAspect="1"/>
          </p:cNvPicPr>
          <p:nvPr/>
        </p:nvPicPr>
        <p:blipFill>
          <a:blip r:embed="rId2"/>
          <a:stretch>
            <a:fillRect/>
          </a:stretch>
        </p:blipFill>
        <p:spPr>
          <a:xfrm>
            <a:off x="595459" y="711120"/>
            <a:ext cx="1147664" cy="1135155"/>
          </a:xfrm>
          <a:prstGeom prst="rect">
            <a:avLst/>
          </a:prstGeom>
        </p:spPr>
      </p:pic>
      <p:pic>
        <p:nvPicPr>
          <p:cNvPr id="31" name="Afbeelding 30"/>
          <p:cNvPicPr>
            <a:picLocks noChangeAspect="1"/>
          </p:cNvPicPr>
          <p:nvPr/>
        </p:nvPicPr>
        <p:blipFill>
          <a:blip r:embed="rId2"/>
          <a:stretch>
            <a:fillRect/>
          </a:stretch>
        </p:blipFill>
        <p:spPr>
          <a:xfrm>
            <a:off x="2220953" y="5387605"/>
            <a:ext cx="1147664" cy="1135155"/>
          </a:xfrm>
          <a:prstGeom prst="rect">
            <a:avLst/>
          </a:prstGeom>
        </p:spPr>
      </p:pic>
      <p:pic>
        <p:nvPicPr>
          <p:cNvPr id="32" name="Afbeelding 31"/>
          <p:cNvPicPr>
            <a:picLocks noChangeAspect="1"/>
          </p:cNvPicPr>
          <p:nvPr/>
        </p:nvPicPr>
        <p:blipFill>
          <a:blip r:embed="rId2"/>
          <a:stretch>
            <a:fillRect/>
          </a:stretch>
        </p:blipFill>
        <p:spPr>
          <a:xfrm>
            <a:off x="3500930" y="5536585"/>
            <a:ext cx="1147664" cy="1135155"/>
          </a:xfrm>
          <a:prstGeom prst="rect">
            <a:avLst/>
          </a:prstGeom>
        </p:spPr>
      </p:pic>
    </p:spTree>
    <p:extLst>
      <p:ext uri="{BB962C8B-B14F-4D97-AF65-F5344CB8AC3E}">
        <p14:creationId xmlns:p14="http://schemas.microsoft.com/office/powerpoint/2010/main" val="342200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564904"/>
            <a:ext cx="7772400" cy="1470025"/>
          </a:xfrm>
        </p:spPr>
        <p:txBody>
          <a:bodyPr/>
          <a:lstStyle/>
          <a:p>
            <a:r>
              <a:rPr lang="en-US" sz="3200" dirty="0"/>
              <a:t>6. de </a:t>
            </a:r>
            <a:r>
              <a:rPr lang="en-US" sz="3200" dirty="0" err="1"/>
              <a:t>ruimte</a:t>
            </a:r>
            <a:r>
              <a:rPr lang="en-US" sz="3200" dirty="0"/>
              <a:t>  </a:t>
            </a:r>
            <a:br>
              <a:rPr lang="en-US" dirty="0"/>
            </a:br>
            <a:endParaRPr lang="en-US" dirty="0"/>
          </a:p>
        </p:txBody>
      </p:sp>
    </p:spTree>
    <p:extLst>
      <p:ext uri="{BB962C8B-B14F-4D97-AF65-F5344CB8AC3E}">
        <p14:creationId xmlns:p14="http://schemas.microsoft.com/office/powerpoint/2010/main" val="723536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467544" y="1484832"/>
            <a:ext cx="8294167" cy="5112568"/>
          </a:xfrm>
          <a:prstGeom prst="rect">
            <a:avLst/>
          </a:prstGeom>
        </p:spPr>
      </p:pic>
      <p:sp>
        <p:nvSpPr>
          <p:cNvPr id="4" name="Title 1"/>
          <p:cNvSpPr txBox="1">
            <a:spLocks/>
          </p:cNvSpPr>
          <p:nvPr/>
        </p:nvSpPr>
        <p:spPr>
          <a:xfrm>
            <a:off x="685800" y="14807"/>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a:t>Domein</a:t>
            </a:r>
            <a:r>
              <a:rPr lang="en-US" sz="3200" dirty="0"/>
              <a:t>, veld en </a:t>
            </a:r>
            <a:r>
              <a:rPr lang="en-US" sz="3200" dirty="0" err="1"/>
              <a:t>individu</a:t>
            </a:r>
            <a:r>
              <a:rPr lang="en-US" sz="3200" dirty="0"/>
              <a:t> </a:t>
            </a:r>
            <a:r>
              <a:rPr lang="en-US" sz="3200" dirty="0" err="1"/>
              <a:t>volgens</a:t>
            </a:r>
            <a:r>
              <a:rPr lang="en-US" sz="3200" dirty="0"/>
              <a:t> </a:t>
            </a:r>
            <a:br>
              <a:rPr lang="en-US" sz="3200" dirty="0"/>
            </a:br>
            <a:r>
              <a:rPr lang="nl-NL" sz="3200" dirty="0" err="1">
                <a:latin typeface="Calibri" panose="020F0502020204030204" pitchFamily="34" charset="0"/>
                <a:ea typeface="Calibri" panose="020F0502020204030204" pitchFamily="34" charset="0"/>
                <a:cs typeface="Times New Roman" panose="02020603050405020304" pitchFamily="18" charset="0"/>
              </a:rPr>
              <a:t>Csikszentmihalyi</a:t>
            </a:r>
            <a:endParaRPr lang="en-US" sz="3200" dirty="0"/>
          </a:p>
        </p:txBody>
      </p:sp>
    </p:spTree>
    <p:extLst>
      <p:ext uri="{BB962C8B-B14F-4D97-AF65-F5344CB8AC3E}">
        <p14:creationId xmlns:p14="http://schemas.microsoft.com/office/powerpoint/2010/main" val="4116441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Und ein letztes Glas im Stehen</a:t>
            </a:r>
            <a:endParaRPr lang="nl-NL" dirty="0"/>
          </a:p>
        </p:txBody>
      </p:sp>
      <p:pic>
        <p:nvPicPr>
          <p:cNvPr id="5" name="Afbeelding 4"/>
          <p:cNvPicPr>
            <a:picLocks noChangeAspect="1"/>
          </p:cNvPicPr>
          <p:nvPr/>
        </p:nvPicPr>
        <p:blipFill>
          <a:blip r:embed="rId2"/>
          <a:stretch>
            <a:fillRect/>
          </a:stretch>
        </p:blipFill>
        <p:spPr>
          <a:xfrm>
            <a:off x="2339752" y="1916832"/>
            <a:ext cx="4233056" cy="4146987"/>
          </a:xfrm>
          <a:prstGeom prst="rect">
            <a:avLst/>
          </a:prstGeom>
        </p:spPr>
      </p:pic>
    </p:spTree>
    <p:extLst>
      <p:ext uri="{BB962C8B-B14F-4D97-AF65-F5344CB8AC3E}">
        <p14:creationId xmlns:p14="http://schemas.microsoft.com/office/powerpoint/2010/main" val="1977561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274638"/>
            <a:ext cx="8229600" cy="3633267"/>
          </a:xfrm>
        </p:spPr>
        <p:txBody>
          <a:bodyPr/>
          <a:lstStyle/>
          <a:p>
            <a:pPr marL="0" indent="0" algn="ctr">
              <a:buNone/>
            </a:pPr>
            <a:r>
              <a:rPr lang="de-DE" dirty="0"/>
              <a:t>Für die stets offene Tür, in der ich jetzt steh</a:t>
            </a:r>
            <a:endParaRPr lang="nl-NL" dirty="0"/>
          </a:p>
        </p:txBody>
      </p:sp>
      <p:pic>
        <p:nvPicPr>
          <p:cNvPr id="4" name="Afbeelding 3"/>
          <p:cNvPicPr>
            <a:picLocks noChangeAspect="1"/>
          </p:cNvPicPr>
          <p:nvPr/>
        </p:nvPicPr>
        <p:blipFill>
          <a:blip r:embed="rId3"/>
          <a:stretch>
            <a:fillRect/>
          </a:stretch>
        </p:blipFill>
        <p:spPr>
          <a:xfrm>
            <a:off x="2195736" y="1196752"/>
            <a:ext cx="5264703" cy="4122216"/>
          </a:xfrm>
          <a:prstGeom prst="rect">
            <a:avLst/>
          </a:prstGeom>
        </p:spPr>
      </p:pic>
      <p:sp>
        <p:nvSpPr>
          <p:cNvPr id="6" name="Titel 5"/>
          <p:cNvSpPr>
            <a:spLocks noGrp="1"/>
          </p:cNvSpPr>
          <p:nvPr>
            <p:ph type="title"/>
          </p:nvPr>
        </p:nvSpPr>
        <p:spPr>
          <a:xfrm>
            <a:off x="611560" y="5517232"/>
            <a:ext cx="8229600" cy="1143000"/>
          </a:xfrm>
        </p:spPr>
        <p:txBody>
          <a:bodyPr>
            <a:normAutofit/>
          </a:bodyPr>
          <a:lstStyle/>
          <a:p>
            <a:r>
              <a:rPr lang="nl-NL" sz="3200" dirty="0"/>
              <a:t>op de drempel: de </a:t>
            </a:r>
            <a:r>
              <a:rPr lang="nl-NL" sz="3200" dirty="0" err="1"/>
              <a:t>liminale</a:t>
            </a:r>
            <a:r>
              <a:rPr lang="nl-NL" sz="3200" dirty="0"/>
              <a:t> ruimte in de overgang tussen de domeinen</a:t>
            </a:r>
          </a:p>
        </p:txBody>
      </p:sp>
    </p:spTree>
    <p:extLst>
      <p:ext uri="{BB962C8B-B14F-4D97-AF65-F5344CB8AC3E}">
        <p14:creationId xmlns:p14="http://schemas.microsoft.com/office/powerpoint/2010/main" val="2044236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tips</a:t>
            </a:r>
          </a:p>
        </p:txBody>
      </p:sp>
    </p:spTree>
    <p:extLst>
      <p:ext uri="{BB962C8B-B14F-4D97-AF65-F5344CB8AC3E}">
        <p14:creationId xmlns:p14="http://schemas.microsoft.com/office/powerpoint/2010/main" val="164540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1. de </a:t>
            </a:r>
            <a:r>
              <a:rPr lang="en-US" sz="3200" dirty="0" err="1"/>
              <a:t>koepel</a:t>
            </a:r>
            <a:endParaRPr lang="en-US" sz="3200" dirty="0"/>
          </a:p>
        </p:txBody>
      </p:sp>
    </p:spTree>
    <p:extLst>
      <p:ext uri="{BB962C8B-B14F-4D97-AF65-F5344CB8AC3E}">
        <p14:creationId xmlns:p14="http://schemas.microsoft.com/office/powerpoint/2010/main" val="1962715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196752"/>
            <a:ext cx="8229600" cy="5145435"/>
          </a:xfrm>
        </p:spPr>
        <p:txBody>
          <a:bodyPr>
            <a:normAutofit/>
          </a:bodyPr>
          <a:lstStyle/>
          <a:p>
            <a:pPr marL="0" indent="0" algn="ctr">
              <a:buNone/>
            </a:pPr>
            <a:r>
              <a:rPr lang="nl-NL" sz="2000" dirty="0"/>
              <a:t>1. de koepel: accepteer discontinuïteit</a:t>
            </a:r>
          </a:p>
          <a:p>
            <a:pPr marL="0" indent="0" algn="ctr">
              <a:buNone/>
            </a:pPr>
            <a:endParaRPr lang="nl-NL" sz="2000" dirty="0"/>
          </a:p>
          <a:p>
            <a:pPr marL="0" indent="0" algn="ctr">
              <a:buNone/>
            </a:pPr>
            <a:r>
              <a:rPr lang="nl-NL" sz="2000" dirty="0"/>
              <a:t>2. de strontkar: weersta de dogma’s</a:t>
            </a:r>
          </a:p>
          <a:p>
            <a:pPr marL="0" indent="0" algn="ctr">
              <a:buNone/>
            </a:pPr>
            <a:endParaRPr lang="nl-NL" sz="2000" dirty="0"/>
          </a:p>
          <a:p>
            <a:pPr marL="0" indent="0" algn="ctr">
              <a:buNone/>
            </a:pPr>
            <a:r>
              <a:rPr lang="nl-NL" sz="2000" dirty="0"/>
              <a:t>3. de 3%: let op dat deurtje</a:t>
            </a:r>
          </a:p>
          <a:p>
            <a:pPr marL="0" indent="0" algn="ctr">
              <a:buNone/>
            </a:pPr>
            <a:endParaRPr lang="nl-NL" sz="2000" dirty="0"/>
          </a:p>
          <a:p>
            <a:pPr marL="0" indent="0" algn="ctr">
              <a:buNone/>
            </a:pPr>
            <a:r>
              <a:rPr lang="nl-NL" sz="2000" dirty="0"/>
              <a:t>4. de eigenschappen: accepteer de polariteit</a:t>
            </a:r>
          </a:p>
          <a:p>
            <a:pPr marL="0" indent="0" algn="ctr">
              <a:buNone/>
            </a:pPr>
            <a:endParaRPr lang="nl-NL" sz="2000" dirty="0"/>
          </a:p>
          <a:p>
            <a:pPr marL="0" indent="0" algn="ctr">
              <a:buNone/>
            </a:pPr>
            <a:r>
              <a:rPr lang="nl-NL" sz="2000" dirty="0"/>
              <a:t>5. Het ether: zoek het morfogenetisch veld </a:t>
            </a:r>
          </a:p>
          <a:p>
            <a:pPr marL="0" indent="0" algn="ctr">
              <a:buNone/>
            </a:pPr>
            <a:endParaRPr lang="nl-NL" sz="2000" dirty="0"/>
          </a:p>
          <a:p>
            <a:pPr marL="0" indent="0" algn="ctr">
              <a:buNone/>
            </a:pPr>
            <a:r>
              <a:rPr lang="nl-NL" sz="2000" dirty="0"/>
              <a:t>6. ruimte: waar is de </a:t>
            </a:r>
            <a:r>
              <a:rPr lang="nl-NL" sz="2000" dirty="0" err="1"/>
              <a:t>liminale</a:t>
            </a:r>
            <a:r>
              <a:rPr lang="nl-NL" sz="2000" dirty="0"/>
              <a:t> ruimte</a:t>
            </a:r>
            <a:br>
              <a:rPr lang="nl-NL" sz="2000" dirty="0"/>
            </a:br>
            <a:endParaRPr lang="nl-NL" sz="2000" dirty="0"/>
          </a:p>
          <a:p>
            <a:pPr marL="0" indent="0" algn="ctr">
              <a:buNone/>
            </a:pPr>
            <a:r>
              <a:rPr lang="nl-NL" sz="2000" dirty="0"/>
              <a:t>7. De strik: ook co-creatie heeft regie nodig om tot een product te komen</a:t>
            </a:r>
          </a:p>
          <a:p>
            <a:pPr marL="0" indent="0" algn="ctr">
              <a:buNone/>
            </a:pPr>
            <a:endParaRPr lang="nl-NL" sz="2000" dirty="0"/>
          </a:p>
          <a:p>
            <a:pPr marL="0" indent="0" algn="ctr">
              <a:buNone/>
            </a:pPr>
            <a:endParaRPr lang="nl-NL" sz="2000" dirty="0"/>
          </a:p>
          <a:p>
            <a:pPr marL="0" indent="0" algn="ctr">
              <a:buNone/>
            </a:pPr>
            <a:endParaRPr lang="nl-NL" sz="2000" dirty="0"/>
          </a:p>
        </p:txBody>
      </p:sp>
      <p:sp>
        <p:nvSpPr>
          <p:cNvPr id="4" name="Tijdelijke aanduiding voor inhoud 2"/>
          <p:cNvSpPr txBox="1">
            <a:spLocks/>
          </p:cNvSpPr>
          <p:nvPr/>
        </p:nvSpPr>
        <p:spPr>
          <a:xfrm>
            <a:off x="457200" y="476672"/>
            <a:ext cx="8229600"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nl-NL" dirty="0"/>
          </a:p>
          <a:p>
            <a:pPr marL="0" indent="0" algn="ctr">
              <a:buFont typeface="Arial" panose="020B0604020202020204" pitchFamily="34" charset="0"/>
              <a:buNone/>
            </a:pPr>
            <a:endParaRPr lang="nl-NL" dirty="0"/>
          </a:p>
        </p:txBody>
      </p:sp>
    </p:spTree>
    <p:extLst>
      <p:ext uri="{BB962C8B-B14F-4D97-AF65-F5344CB8AC3E}">
        <p14:creationId xmlns:p14="http://schemas.microsoft.com/office/powerpoint/2010/main" val="321077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43001" y="3068960"/>
            <a:ext cx="8229600" cy="4497363"/>
          </a:xfrm>
        </p:spPr>
        <p:txBody>
          <a:bodyPr>
            <a:normAutofit/>
          </a:bodyPr>
          <a:lstStyle/>
          <a:p>
            <a:pPr marL="0" indent="0" algn="ctr">
              <a:buNone/>
            </a:pPr>
            <a:r>
              <a:rPr lang="nl-NL" dirty="0"/>
              <a:t>succes!</a:t>
            </a:r>
          </a:p>
        </p:txBody>
      </p:sp>
      <p:sp>
        <p:nvSpPr>
          <p:cNvPr id="4" name="Tijdelijke aanduiding voor inhoud 2"/>
          <p:cNvSpPr txBox="1">
            <a:spLocks/>
          </p:cNvSpPr>
          <p:nvPr/>
        </p:nvSpPr>
        <p:spPr>
          <a:xfrm>
            <a:off x="457200" y="476672"/>
            <a:ext cx="8229600"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nl-NL" dirty="0"/>
          </a:p>
          <a:p>
            <a:pPr marL="0" indent="0" algn="ctr">
              <a:buFont typeface="Arial" panose="020B0604020202020204" pitchFamily="34" charset="0"/>
              <a:buNone/>
            </a:pPr>
            <a:endParaRPr lang="nl-NL" dirty="0"/>
          </a:p>
        </p:txBody>
      </p:sp>
    </p:spTree>
    <p:extLst>
      <p:ext uri="{BB962C8B-B14F-4D97-AF65-F5344CB8AC3E}">
        <p14:creationId xmlns:p14="http://schemas.microsoft.com/office/powerpoint/2010/main" val="252815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da1c23-d213-4620-835b-9508d7c99158@eurpr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572501"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p:nvSpPr>
        <p:spPr>
          <a:xfrm>
            <a:off x="1835696" y="598170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Santa Maria del Fiore 1380 - 1420</a:t>
            </a:r>
          </a:p>
        </p:txBody>
      </p:sp>
    </p:spTree>
    <p:extLst>
      <p:ext uri="{BB962C8B-B14F-4D97-AF65-F5344CB8AC3E}">
        <p14:creationId xmlns:p14="http://schemas.microsoft.com/office/powerpoint/2010/main" val="177156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403648" y="764704"/>
            <a:ext cx="6336704" cy="4217000"/>
          </a:xfrm>
          <a:prstGeom prst="rect">
            <a:avLst/>
          </a:prstGeom>
        </p:spPr>
      </p:pic>
      <p:sp>
        <p:nvSpPr>
          <p:cNvPr id="4" name="Title 1"/>
          <p:cNvSpPr txBox="1">
            <a:spLocks/>
          </p:cNvSpPr>
          <p:nvPr/>
        </p:nvSpPr>
        <p:spPr>
          <a:xfrm>
            <a:off x="827584" y="508518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280 km </a:t>
            </a:r>
            <a:r>
              <a:rPr lang="en-US" sz="3200" dirty="0" err="1"/>
              <a:t>verderop</a:t>
            </a:r>
            <a:r>
              <a:rPr lang="en-US" sz="3200" dirty="0"/>
              <a:t> en 1150 jaar </a:t>
            </a:r>
            <a:r>
              <a:rPr lang="en-US" sz="3200" dirty="0" err="1"/>
              <a:t>daarvoor</a:t>
            </a:r>
            <a:r>
              <a:rPr lang="en-US" sz="3200" dirty="0"/>
              <a:t> Pantheon</a:t>
            </a:r>
          </a:p>
        </p:txBody>
      </p:sp>
    </p:spTree>
    <p:extLst>
      <p:ext uri="{BB962C8B-B14F-4D97-AF65-F5344CB8AC3E}">
        <p14:creationId xmlns:p14="http://schemas.microsoft.com/office/powerpoint/2010/main" val="413938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p:cNvSpPr>
            <a:spLocks noGrp="1"/>
          </p:cNvSpPr>
          <p:nvPr>
            <p:ph idx="1"/>
          </p:nvPr>
        </p:nvSpPr>
        <p:spPr>
          <a:xfrm>
            <a:off x="539552" y="2924944"/>
            <a:ext cx="8229600" cy="3633267"/>
          </a:xfrm>
        </p:spPr>
        <p:txBody>
          <a:bodyPr/>
          <a:lstStyle/>
          <a:p>
            <a:pPr marL="0" indent="0" algn="ctr">
              <a:buNone/>
            </a:pPr>
            <a:r>
              <a:rPr lang="de-DE" dirty="0"/>
              <a:t>2. De </a:t>
            </a:r>
            <a:r>
              <a:rPr lang="de-DE" dirty="0" err="1"/>
              <a:t>strontkar</a:t>
            </a:r>
            <a:endParaRPr lang="nl-NL" dirty="0"/>
          </a:p>
        </p:txBody>
      </p:sp>
    </p:spTree>
    <p:extLst>
      <p:ext uri="{BB962C8B-B14F-4D97-AF65-F5344CB8AC3E}">
        <p14:creationId xmlns:p14="http://schemas.microsoft.com/office/powerpoint/2010/main" val="3429551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5576"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500 v. Chr.  de </a:t>
            </a:r>
            <a:r>
              <a:rPr lang="en-US" sz="2000" dirty="0" err="1"/>
              <a:t>harmonie</a:t>
            </a:r>
            <a:r>
              <a:rPr lang="en-US" sz="2000" dirty="0"/>
              <a:t> der </a:t>
            </a:r>
            <a:r>
              <a:rPr lang="en-US" sz="2000" dirty="0" err="1"/>
              <a:t>sferen</a:t>
            </a:r>
            <a:endParaRPr lang="en-US" sz="2000" dirty="0"/>
          </a:p>
        </p:txBody>
      </p:sp>
      <p:pic>
        <p:nvPicPr>
          <p:cNvPr id="3" name="Afbeelding 2"/>
          <p:cNvPicPr>
            <a:picLocks noChangeAspect="1"/>
          </p:cNvPicPr>
          <p:nvPr/>
        </p:nvPicPr>
        <p:blipFill>
          <a:blip r:embed="rId2"/>
          <a:stretch>
            <a:fillRect/>
          </a:stretch>
        </p:blipFill>
        <p:spPr>
          <a:xfrm>
            <a:off x="1227407" y="2444668"/>
            <a:ext cx="2086275" cy="2956807"/>
          </a:xfrm>
          <a:prstGeom prst="rect">
            <a:avLst/>
          </a:prstGeom>
        </p:spPr>
      </p:pic>
      <p:pic>
        <p:nvPicPr>
          <p:cNvPr id="1026" name="Picture 2" descr="https://www.toonrijk.nl/wp-content/uploads/2011/03/goddelijke-monocho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412776"/>
            <a:ext cx="3394818" cy="502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4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475656" y="4149080"/>
            <a:ext cx="1584176" cy="2038420"/>
          </a:xfrm>
          <a:prstGeom prst="rect">
            <a:avLst/>
          </a:prstGeom>
        </p:spPr>
      </p:pic>
      <p:pic>
        <p:nvPicPr>
          <p:cNvPr id="4" name="Afbeelding 3"/>
          <p:cNvPicPr>
            <a:picLocks noChangeAspect="1"/>
          </p:cNvPicPr>
          <p:nvPr/>
        </p:nvPicPr>
        <p:blipFill>
          <a:blip r:embed="rId3"/>
          <a:stretch>
            <a:fillRect/>
          </a:stretch>
        </p:blipFill>
        <p:spPr>
          <a:xfrm>
            <a:off x="3420682" y="3933056"/>
            <a:ext cx="2710150" cy="2787706"/>
          </a:xfrm>
          <a:prstGeom prst="rect">
            <a:avLst/>
          </a:prstGeom>
        </p:spPr>
      </p:pic>
      <p:pic>
        <p:nvPicPr>
          <p:cNvPr id="6" name="Afbeelding 5"/>
          <p:cNvPicPr>
            <a:picLocks noChangeAspect="1"/>
          </p:cNvPicPr>
          <p:nvPr/>
        </p:nvPicPr>
        <p:blipFill>
          <a:blip r:embed="rId4"/>
          <a:stretch>
            <a:fillRect/>
          </a:stretch>
        </p:blipFill>
        <p:spPr>
          <a:xfrm>
            <a:off x="6300193" y="4509121"/>
            <a:ext cx="1567046" cy="1440160"/>
          </a:xfrm>
          <a:prstGeom prst="rect">
            <a:avLst/>
          </a:prstGeom>
        </p:spPr>
      </p:pic>
      <p:sp>
        <p:nvSpPr>
          <p:cNvPr id="5" name="Title 1"/>
          <p:cNvSpPr txBox="1">
            <a:spLocks/>
          </p:cNvSpPr>
          <p:nvPr/>
        </p:nvSpPr>
        <p:spPr>
          <a:xfrm>
            <a:off x="755576"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 2000 jaar later, 1543 </a:t>
            </a:r>
            <a:r>
              <a:rPr lang="en-US" sz="2000" dirty="0" err="1"/>
              <a:t>Revolutionibus</a:t>
            </a:r>
            <a:r>
              <a:rPr lang="en-US" sz="2000" dirty="0"/>
              <a:t> </a:t>
            </a:r>
            <a:r>
              <a:rPr lang="en-US" sz="2000" dirty="0" err="1"/>
              <a:t>Orbium</a:t>
            </a:r>
            <a:r>
              <a:rPr lang="en-US" sz="2000" dirty="0"/>
              <a:t> </a:t>
            </a:r>
            <a:r>
              <a:rPr lang="en-US" sz="2000" dirty="0" err="1"/>
              <a:t>Coelestium</a:t>
            </a:r>
            <a:endParaRPr lang="en-US" sz="2000" dirty="0"/>
          </a:p>
        </p:txBody>
      </p:sp>
      <p:pic>
        <p:nvPicPr>
          <p:cNvPr id="7" name="Afbeelding 6"/>
          <p:cNvPicPr>
            <a:picLocks noChangeAspect="1"/>
          </p:cNvPicPr>
          <p:nvPr/>
        </p:nvPicPr>
        <p:blipFill>
          <a:blip r:embed="rId5"/>
          <a:stretch>
            <a:fillRect/>
          </a:stretch>
        </p:blipFill>
        <p:spPr>
          <a:xfrm>
            <a:off x="3923928" y="1197942"/>
            <a:ext cx="3024336" cy="2521444"/>
          </a:xfrm>
          <a:prstGeom prst="rect">
            <a:avLst/>
          </a:prstGeom>
        </p:spPr>
      </p:pic>
      <p:pic>
        <p:nvPicPr>
          <p:cNvPr id="8" name="Afbeelding 7"/>
          <p:cNvPicPr>
            <a:picLocks noChangeAspect="1"/>
          </p:cNvPicPr>
          <p:nvPr/>
        </p:nvPicPr>
        <p:blipFill>
          <a:blip r:embed="rId6"/>
          <a:stretch>
            <a:fillRect/>
          </a:stretch>
        </p:blipFill>
        <p:spPr>
          <a:xfrm>
            <a:off x="1835696" y="1658665"/>
            <a:ext cx="1584986" cy="1698605"/>
          </a:xfrm>
          <a:prstGeom prst="rect">
            <a:avLst/>
          </a:prstGeom>
        </p:spPr>
      </p:pic>
    </p:spTree>
    <p:extLst>
      <p:ext uri="{BB962C8B-B14F-4D97-AF65-F5344CB8AC3E}">
        <p14:creationId xmlns:p14="http://schemas.microsoft.com/office/powerpoint/2010/main" val="203010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1907704" y="1412776"/>
            <a:ext cx="2031652" cy="2350800"/>
          </a:xfrm>
          <a:prstGeom prst="rect">
            <a:avLst/>
          </a:prstGeom>
        </p:spPr>
      </p:pic>
      <p:pic>
        <p:nvPicPr>
          <p:cNvPr id="7" name="Afbeelding 6"/>
          <p:cNvPicPr>
            <a:picLocks noChangeAspect="1"/>
          </p:cNvPicPr>
          <p:nvPr/>
        </p:nvPicPr>
        <p:blipFill>
          <a:blip r:embed="rId3"/>
          <a:stretch>
            <a:fillRect/>
          </a:stretch>
        </p:blipFill>
        <p:spPr>
          <a:xfrm>
            <a:off x="1187624" y="3861048"/>
            <a:ext cx="3240360" cy="2602297"/>
          </a:xfrm>
          <a:prstGeom prst="rect">
            <a:avLst/>
          </a:prstGeom>
        </p:spPr>
      </p:pic>
      <p:pic>
        <p:nvPicPr>
          <p:cNvPr id="8" name="Afbeelding 7"/>
          <p:cNvPicPr>
            <a:picLocks noChangeAspect="1"/>
          </p:cNvPicPr>
          <p:nvPr/>
        </p:nvPicPr>
        <p:blipFill>
          <a:blip r:embed="rId4"/>
          <a:stretch>
            <a:fillRect/>
          </a:stretch>
        </p:blipFill>
        <p:spPr>
          <a:xfrm>
            <a:off x="4902694" y="1624588"/>
            <a:ext cx="3697617" cy="3693358"/>
          </a:xfrm>
          <a:prstGeom prst="rect">
            <a:avLst/>
          </a:prstGeom>
        </p:spPr>
      </p:pic>
      <p:sp>
        <p:nvSpPr>
          <p:cNvPr id="6" name="Title 1"/>
          <p:cNvSpPr txBox="1">
            <a:spLocks/>
          </p:cNvSpPr>
          <p:nvPr/>
        </p:nvSpPr>
        <p:spPr>
          <a:xfrm>
            <a:off x="755576"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45 jaar </a:t>
            </a:r>
            <a:r>
              <a:rPr lang="en-US" sz="2000" dirty="0" err="1"/>
              <a:t>daarna</a:t>
            </a:r>
            <a:r>
              <a:rPr lang="en-US" sz="2000" dirty="0"/>
              <a:t>, 1588 De Mundi </a:t>
            </a:r>
            <a:r>
              <a:rPr lang="en-US" sz="2000" dirty="0" err="1"/>
              <a:t>Aetherei</a:t>
            </a:r>
            <a:r>
              <a:rPr lang="en-US" sz="2000" dirty="0"/>
              <a:t> </a:t>
            </a:r>
            <a:r>
              <a:rPr lang="en-US" sz="2000" dirty="0" err="1"/>
              <a:t>Recentioribus</a:t>
            </a:r>
            <a:r>
              <a:rPr lang="en-US" sz="2000" dirty="0"/>
              <a:t> </a:t>
            </a:r>
            <a:r>
              <a:rPr lang="en-US" sz="2000" dirty="0" err="1"/>
              <a:t>Phaenomenis</a:t>
            </a:r>
            <a:endParaRPr lang="en-US" sz="2000" dirty="0"/>
          </a:p>
        </p:txBody>
      </p:sp>
    </p:spTree>
    <p:extLst>
      <p:ext uri="{BB962C8B-B14F-4D97-AF65-F5344CB8AC3E}">
        <p14:creationId xmlns:p14="http://schemas.microsoft.com/office/powerpoint/2010/main" val="778584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B85CC793305E4B8A0EA5CD5DC22B2E" ma:contentTypeVersion="18" ma:contentTypeDescription="Een nieuw document maken." ma:contentTypeScope="" ma:versionID="1d352c766a5437d1068c2b929abfe4bc">
  <xsd:schema xmlns:xsd="http://www.w3.org/2001/XMLSchema" xmlns:xs="http://www.w3.org/2001/XMLSchema" xmlns:p="http://schemas.microsoft.com/office/2006/metadata/properties" xmlns:ns2="787028bd-a35a-41b2-a5dc-2252c5623b00" xmlns:ns3="7c8c8454-aa7a-4bd1-8167-81634098d7b9" targetNamespace="http://schemas.microsoft.com/office/2006/metadata/properties" ma:root="true" ma:fieldsID="e8e5202c9515c19631c0da8414050407" ns2:_="" ns3:_="">
    <xsd:import namespace="787028bd-a35a-41b2-a5dc-2252c5623b00"/>
    <xsd:import namespace="7c8c8454-aa7a-4bd1-8167-81634098d7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028bd-a35a-41b2-a5dc-2252c5623b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e67668c5-58c4-4987-9a2d-c89f3d702b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c8c8454-aa7a-4bd1-8167-81634098d7b9"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8be6b5be-b0e2-49b7-ac1c-46d4de9c9562}" ma:internalName="TaxCatchAll" ma:showField="CatchAllData" ma:web="7c8c8454-aa7a-4bd1-8167-81634098d7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C83D2C-3C1F-48E9-8E2F-4D6A18AED6B4}">
  <ds:schemaRefs>
    <ds:schemaRef ds:uri="http://schemas.microsoft.com/sharepoint/v3/contenttype/forms"/>
  </ds:schemaRefs>
</ds:datastoreItem>
</file>

<file path=customXml/itemProps2.xml><?xml version="1.0" encoding="utf-8"?>
<ds:datastoreItem xmlns:ds="http://schemas.openxmlformats.org/officeDocument/2006/customXml" ds:itemID="{83E5630F-E653-4FD0-9A29-4A7354780F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028bd-a35a-41b2-a5dc-2252c5623b00"/>
    <ds:schemaRef ds:uri="7c8c8454-aa7a-4bd1-8167-81634098d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4013</TotalTime>
  <Words>888</Words>
  <Application>Microsoft Office PowerPoint</Application>
  <PresentationFormat>Diavoorstelling (4:3)</PresentationFormat>
  <Paragraphs>115</Paragraphs>
  <Slides>31</Slides>
  <Notes>10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31</vt:i4>
      </vt:variant>
    </vt:vector>
  </HeadingPairs>
  <TitlesOfParts>
    <vt:vector size="35" baseType="lpstr">
      <vt:lpstr>Arial</vt:lpstr>
      <vt:lpstr>Calibri</vt:lpstr>
      <vt:lpstr>Calibri Light</vt:lpstr>
      <vt:lpstr>Office Theme</vt:lpstr>
      <vt:lpstr>Collectieve Creativiteit</vt:lpstr>
      <vt:lpstr>de koepel  de strontkar van Kepler  de 3 %  de 10 eigenschappen  het ether  de ruimte   tips!  </vt:lpstr>
      <vt:lpstr>1. de koepel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De 3%</vt:lpstr>
      <vt:lpstr>De ratten en het deurtje</vt:lpstr>
      <vt:lpstr> 3% van de populatie kan alert gedrag vertonen</vt:lpstr>
      <vt:lpstr>4. de 10 eigenschappen</vt:lpstr>
      <vt:lpstr>eigenschappen van creatieve mensen volgens  Csikszentmihalyi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6. de ruimte   </vt:lpstr>
      <vt:lpstr>PowerPoint-presentatie</vt:lpstr>
      <vt:lpstr>Und ein letztes Glas im Stehen</vt:lpstr>
      <vt:lpstr>op de drempel: de liminale ruimte in de overgang tussen de domeinen</vt:lpstr>
      <vt:lpstr>tips</vt:lpstr>
      <vt:lpstr>PowerPoint-presentatie</vt:lpstr>
      <vt:lpstr>PowerPoint-presentatie</vt:lpstr>
    </vt:vector>
  </TitlesOfParts>
  <Company>Erasmus 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J.W.A. Senhorst</dc:creator>
  <cp:lastModifiedBy>Soesja Pijlman</cp:lastModifiedBy>
  <cp:revision>52</cp:revision>
  <cp:lastPrinted>2022-09-22T09:34:27Z</cp:lastPrinted>
  <dcterms:created xsi:type="dcterms:W3CDTF">2016-11-23T11:53:18Z</dcterms:created>
  <dcterms:modified xsi:type="dcterms:W3CDTF">2022-10-13T07:57:13Z</dcterms:modified>
</cp:coreProperties>
</file>